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x="18288000" cy="10287000"/>
  <p:notesSz cx="6858000" cy="9144000"/>
  <p:embeddedFontLst>
    <p:embeddedFont>
      <p:font typeface="Montserrat Bold" charset="1" panose="00000800000000000000"/>
      <p:regular r:id="rId50"/>
    </p:embeddedFont>
    <p:embeddedFont>
      <p:font typeface="Montserrat" charset="1" panose="00000500000000000000"/>
      <p:regular r:id="rId51"/>
    </p:embeddedFont>
    <p:embeddedFont>
      <p:font typeface="Dosis Bold" charset="1" panose="02010803020202060003"/>
      <p:regular r:id="rId52"/>
    </p:embeddedFont>
    <p:embeddedFont>
      <p:font typeface="Dosis Semi-Bold" charset="1" panose="02010703020202060003"/>
      <p:regular r:id="rId53"/>
    </p:embeddedFont>
    <p:embeddedFont>
      <p:font typeface="Lilita One" charset="1" panose="020000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8.png" Type="http://schemas.openxmlformats.org/officeDocument/2006/relationships/image"/><Relationship Id="rId6" Target="../media/image2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8.png" Type="http://schemas.openxmlformats.org/officeDocument/2006/relationships/image"/><Relationship Id="rId5" Target="../media/image30.png" Type="http://schemas.openxmlformats.org/officeDocument/2006/relationships/image"/><Relationship Id="rId6" Target="../media/image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8.png" Type="http://schemas.openxmlformats.org/officeDocument/2006/relationships/image"/><Relationship Id="rId5" Target="../media/image31.png" Type="http://schemas.openxmlformats.org/officeDocument/2006/relationships/image"/><Relationship Id="rId6" Target="../media/image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8.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3.png" Type="http://schemas.openxmlformats.org/officeDocument/2006/relationships/image"/><Relationship Id="rId6" Target="../media/image38.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3.png" Type="http://schemas.openxmlformats.org/officeDocument/2006/relationships/image"/><Relationship Id="rId6" Target="../media/image3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4.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TextBox 7" id="7"/>
          <p:cNvSpPr txBox="true"/>
          <p:nvPr/>
        </p:nvSpPr>
        <p:spPr>
          <a:xfrm rot="0">
            <a:off x="6155889" y="6840918"/>
            <a:ext cx="5807842"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8" id="8"/>
          <p:cNvSpPr txBox="true"/>
          <p:nvPr/>
        </p:nvSpPr>
        <p:spPr>
          <a:xfrm rot="0">
            <a:off x="7009482" y="7764844"/>
            <a:ext cx="4100655"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Freeform 9" id="9"/>
          <p:cNvSpPr/>
          <p:nvPr/>
        </p:nvSpPr>
        <p:spPr>
          <a:xfrm flipH="false" flipV="false" rot="0">
            <a:off x="7032723" y="85075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10" id="10"/>
          <p:cNvSpPr/>
          <p:nvPr/>
        </p:nvSpPr>
        <p:spPr>
          <a:xfrm flipH="false" flipV="false" rot="0">
            <a:off x="6639646" y="1304829"/>
            <a:ext cx="4840328" cy="5088414"/>
          </a:xfrm>
          <a:custGeom>
            <a:avLst/>
            <a:gdLst/>
            <a:ahLst/>
            <a:cxnLst/>
            <a:rect r="r" b="b" t="t" l="l"/>
            <a:pathLst>
              <a:path h="5088414" w="4840328">
                <a:moveTo>
                  <a:pt x="0" y="0"/>
                </a:moveTo>
                <a:lnTo>
                  <a:pt x="4840328" y="0"/>
                </a:lnTo>
                <a:lnTo>
                  <a:pt x="4840328" y="5088414"/>
                </a:lnTo>
                <a:lnTo>
                  <a:pt x="0" y="5088414"/>
                </a:lnTo>
                <a:lnTo>
                  <a:pt x="0" y="0"/>
                </a:lnTo>
                <a:close/>
              </a:path>
            </a:pathLst>
          </a:custGeom>
          <a:blipFill>
            <a:blip r:embed="rId5"/>
            <a:stretch>
              <a:fillRect l="-96065" t="-7299" r="-96370" b="-7875"/>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4144083" y="2727566"/>
            <a:ext cx="10151904" cy="1002633"/>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38893" y="0"/>
                  </a:moveTo>
                  <a:lnTo>
                    <a:pt x="2634860" y="0"/>
                  </a:lnTo>
                  <a:cubicBezTo>
                    <a:pt x="2656340" y="0"/>
                    <a:pt x="2673752" y="17413"/>
                    <a:pt x="2673752" y="38893"/>
                  </a:cubicBezTo>
                  <a:lnTo>
                    <a:pt x="2673752" y="225175"/>
                  </a:lnTo>
                  <a:cubicBezTo>
                    <a:pt x="2673752" y="235490"/>
                    <a:pt x="2669655" y="245383"/>
                    <a:pt x="2662361" y="252676"/>
                  </a:cubicBezTo>
                  <a:cubicBezTo>
                    <a:pt x="2655067" y="259970"/>
                    <a:pt x="2645175" y="264068"/>
                    <a:pt x="2634860" y="264068"/>
                  </a:cubicBezTo>
                  <a:lnTo>
                    <a:pt x="38893" y="264068"/>
                  </a:lnTo>
                  <a:cubicBezTo>
                    <a:pt x="28578" y="264068"/>
                    <a:pt x="18685" y="259970"/>
                    <a:pt x="11391" y="252676"/>
                  </a:cubicBezTo>
                  <a:cubicBezTo>
                    <a:pt x="4098" y="245383"/>
                    <a:pt x="0" y="235490"/>
                    <a:pt x="0" y="225175"/>
                  </a:cubicBezTo>
                  <a:lnTo>
                    <a:pt x="0" y="38893"/>
                  </a:lnTo>
                  <a:cubicBezTo>
                    <a:pt x="0" y="28578"/>
                    <a:pt x="4098" y="18685"/>
                    <a:pt x="11391" y="11391"/>
                  </a:cubicBezTo>
                  <a:cubicBezTo>
                    <a:pt x="18685" y="4098"/>
                    <a:pt x="28578" y="0"/>
                    <a:pt x="38893"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3" id="13"/>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4" id="14"/>
          <p:cNvSpPr txBox="true"/>
          <p:nvPr/>
        </p:nvSpPr>
        <p:spPr>
          <a:xfrm rot="0">
            <a:off x="4959325" y="2754652"/>
            <a:ext cx="8369350" cy="853210"/>
          </a:xfrm>
          <a:prstGeom prst="rect">
            <a:avLst/>
          </a:prstGeom>
        </p:spPr>
        <p:txBody>
          <a:bodyPr anchor="t" rtlCol="false" tIns="0" lIns="0" bIns="0" rIns="0">
            <a:spAutoFit/>
          </a:bodyPr>
          <a:lstStyle/>
          <a:p>
            <a:pPr algn="ctr">
              <a:lnSpc>
                <a:spcPts val="7047"/>
              </a:lnSpc>
              <a:spcBef>
                <a:spcPct val="0"/>
              </a:spcBef>
            </a:pPr>
            <a:r>
              <a:rPr lang="en-US" b="true" sz="5034">
                <a:solidFill>
                  <a:srgbClr val="FFFFFF"/>
                </a:solidFill>
                <a:latin typeface="Montserrat Bold"/>
                <a:ea typeface="Montserrat Bold"/>
                <a:cs typeface="Montserrat Bold"/>
                <a:sym typeface="Montserrat Bold"/>
              </a:rPr>
              <a:t>Route-level render mode</a:t>
            </a:r>
          </a:p>
        </p:txBody>
      </p:sp>
      <p:sp>
        <p:nvSpPr>
          <p:cNvPr name="TextBox 15" id="15"/>
          <p:cNvSpPr txBox="true"/>
          <p:nvPr/>
        </p:nvSpPr>
        <p:spPr>
          <a:xfrm rot="0">
            <a:off x="2923579" y="4203307"/>
            <a:ext cx="12440842" cy="2785745"/>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a:solidFill>
                  <a:srgbClr val="FFFFFF"/>
                </a:solidFill>
                <a:latin typeface="Montserrat Bold"/>
                <a:ea typeface="Montserrat Bold"/>
                <a:cs typeface="Montserrat Bold"/>
                <a:sym typeface="Montserrat Bold"/>
              </a:rPr>
              <a:t>Nueva funcionalidad</a:t>
            </a:r>
            <a:r>
              <a:rPr lang="en-US" sz="3200">
                <a:solidFill>
                  <a:srgbClr val="FFFFFF"/>
                </a:solidFill>
                <a:latin typeface="Montserrat"/>
                <a:ea typeface="Montserrat"/>
                <a:cs typeface="Montserrat"/>
                <a:sym typeface="Montserrat"/>
              </a:rPr>
              <a:t>: Configura rutas específicas para </a:t>
            </a:r>
            <a:r>
              <a:rPr lang="en-US" sz="3200">
                <a:solidFill>
                  <a:srgbClr val="FFFFFF"/>
                </a:solidFill>
                <a:latin typeface="Montserrat"/>
                <a:ea typeface="Montserrat"/>
                <a:cs typeface="Montserrat"/>
                <a:sym typeface="Montserrat"/>
              </a:rPr>
              <a:t>renderizar en servidor, cliente o prerenderizado.</a:t>
            </a:r>
          </a:p>
          <a:p>
            <a:pPr algn="l" marL="690881" indent="-345440" lvl="1">
              <a:lnSpc>
                <a:spcPts val="4480"/>
              </a:lnSpc>
              <a:buFont typeface="Arial"/>
              <a:buChar char="•"/>
            </a:pPr>
            <a:r>
              <a:rPr lang="en-US" b="true" sz="3200">
                <a:solidFill>
                  <a:srgbClr val="FFFFFF"/>
                </a:solidFill>
                <a:latin typeface="Montserrat Bold"/>
                <a:ea typeface="Montserrat Bold"/>
                <a:cs typeface="Montserrat Bold"/>
                <a:sym typeface="Montserrat Bold"/>
              </a:rPr>
              <a:t>Resultado</a:t>
            </a:r>
            <a:r>
              <a:rPr lang="en-US" sz="3200">
                <a:solidFill>
                  <a:srgbClr val="FFFFFF"/>
                </a:solidFill>
                <a:latin typeface="Montserrat"/>
                <a:ea typeface="Montserrat"/>
                <a:cs typeface="Montserrat"/>
                <a:sym typeface="Montserrat"/>
              </a:rPr>
              <a:t>: Rendimiento ajustado con rutas optimizadas.</a:t>
            </a:r>
          </a:p>
          <a:p>
            <a:pPr algn="l" marL="690881" indent="-345440" lvl="1">
              <a:lnSpc>
                <a:spcPts val="4480"/>
              </a:lnSpc>
              <a:spcBef>
                <a:spcPct val="0"/>
              </a:spcBef>
              <a:buFont typeface="Arial"/>
              <a:buChar char="•"/>
            </a:pPr>
            <a:r>
              <a:rPr lang="en-US" b="true" sz="3200">
                <a:solidFill>
                  <a:srgbClr val="FFFFFF"/>
                </a:solidFill>
                <a:latin typeface="Montserrat Bold"/>
                <a:ea typeface="Montserrat Bold"/>
                <a:cs typeface="Montserrat Bold"/>
                <a:sym typeface="Montserrat Bold"/>
              </a:rPr>
              <a:t>Be</a:t>
            </a:r>
            <a:r>
              <a:rPr lang="en-US" b="true" sz="3200">
                <a:solidFill>
                  <a:srgbClr val="FFFFFF"/>
                </a:solidFill>
                <a:latin typeface="Montserrat Bold"/>
                <a:ea typeface="Montserrat Bold"/>
                <a:cs typeface="Montserrat Bold"/>
                <a:sym typeface="Montserrat Bold"/>
              </a:rPr>
              <a:t>neficio clave</a:t>
            </a:r>
            <a:r>
              <a:rPr lang="en-US" sz="3200">
                <a:solidFill>
                  <a:srgbClr val="FFFFFF"/>
                </a:solidFill>
                <a:latin typeface="Montserrat"/>
                <a:ea typeface="Montserrat"/>
                <a:cs typeface="Montserrat"/>
                <a:sym typeface="Montserrat"/>
              </a:rPr>
              <a:t>: Mejor experiencia del usuario y menor carga en el servidor.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9477210" y="1041950"/>
            <a:ext cx="6982178" cy="689581"/>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56549" y="0"/>
                  </a:moveTo>
                  <a:lnTo>
                    <a:pt x="2617203" y="0"/>
                  </a:lnTo>
                  <a:cubicBezTo>
                    <a:pt x="2648434" y="0"/>
                    <a:pt x="2673752" y="25318"/>
                    <a:pt x="2673752" y="56549"/>
                  </a:cubicBezTo>
                  <a:lnTo>
                    <a:pt x="2673752" y="207518"/>
                  </a:lnTo>
                  <a:cubicBezTo>
                    <a:pt x="2673752" y="238750"/>
                    <a:pt x="2648434" y="264068"/>
                    <a:pt x="2617203" y="264068"/>
                  </a:cubicBezTo>
                  <a:lnTo>
                    <a:pt x="56549" y="264068"/>
                  </a:lnTo>
                  <a:cubicBezTo>
                    <a:pt x="25318" y="264068"/>
                    <a:pt x="0" y="238750"/>
                    <a:pt x="0" y="207518"/>
                  </a:cubicBezTo>
                  <a:lnTo>
                    <a:pt x="0" y="56549"/>
                  </a:lnTo>
                  <a:cubicBezTo>
                    <a:pt x="0" y="25318"/>
                    <a:pt x="25318" y="0"/>
                    <a:pt x="56549"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722007" y="2709305"/>
            <a:ext cx="10073667" cy="3099803"/>
          </a:xfrm>
          <a:custGeom>
            <a:avLst/>
            <a:gdLst/>
            <a:ahLst/>
            <a:cxnLst/>
            <a:rect r="r" b="b" t="t" l="l"/>
            <a:pathLst>
              <a:path h="3099803" w="10073667">
                <a:moveTo>
                  <a:pt x="0" y="0"/>
                </a:moveTo>
                <a:lnTo>
                  <a:pt x="10073667" y="0"/>
                </a:lnTo>
                <a:lnTo>
                  <a:pt x="10073667" y="3099802"/>
                </a:lnTo>
                <a:lnTo>
                  <a:pt x="0" y="3099802"/>
                </a:lnTo>
                <a:lnTo>
                  <a:pt x="0" y="0"/>
                </a:lnTo>
                <a:close/>
              </a:path>
            </a:pathLst>
          </a:custGeom>
          <a:blipFill>
            <a:blip r:embed="rId6"/>
            <a:stretch>
              <a:fillRect l="0" t="-5757" r="0" b="0"/>
            </a:stretch>
          </a:blipFill>
        </p:spPr>
      </p:sp>
      <p:sp>
        <p:nvSpPr>
          <p:cNvPr name="Freeform 13" id="13"/>
          <p:cNvSpPr/>
          <p:nvPr/>
        </p:nvSpPr>
        <p:spPr>
          <a:xfrm flipH="false" flipV="false" rot="0">
            <a:off x="7607730" y="5958310"/>
            <a:ext cx="9666674" cy="3606602"/>
          </a:xfrm>
          <a:custGeom>
            <a:avLst/>
            <a:gdLst/>
            <a:ahLst/>
            <a:cxnLst/>
            <a:rect r="r" b="b" t="t" l="l"/>
            <a:pathLst>
              <a:path h="3606602" w="9666674">
                <a:moveTo>
                  <a:pt x="0" y="0"/>
                </a:moveTo>
                <a:lnTo>
                  <a:pt x="9666674" y="0"/>
                </a:lnTo>
                <a:lnTo>
                  <a:pt x="9666674" y="3606602"/>
                </a:lnTo>
                <a:lnTo>
                  <a:pt x="0" y="3606602"/>
                </a:lnTo>
                <a:lnTo>
                  <a:pt x="0" y="0"/>
                </a:lnTo>
                <a:close/>
              </a:path>
            </a:pathLst>
          </a:custGeom>
          <a:blipFill>
            <a:blip r:embed="rId7"/>
            <a:stretch>
              <a:fillRect l="0" t="0" r="0" b="0"/>
            </a:stretch>
          </a:blipFill>
        </p:spPr>
      </p:sp>
      <p:sp>
        <p:nvSpPr>
          <p:cNvPr name="TextBox 14" id="14"/>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5" id="15"/>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6" id="16"/>
          <p:cNvSpPr txBox="true"/>
          <p:nvPr/>
        </p:nvSpPr>
        <p:spPr>
          <a:xfrm rot="0">
            <a:off x="10037909" y="1059414"/>
            <a:ext cx="5756190"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Route-level render mode</a:t>
            </a:r>
          </a:p>
        </p:txBody>
      </p:sp>
      <p:sp>
        <p:nvSpPr>
          <p:cNvPr name="TextBox 17" id="17"/>
          <p:cNvSpPr txBox="true"/>
          <p:nvPr/>
        </p:nvSpPr>
        <p:spPr>
          <a:xfrm rot="60000">
            <a:off x="1208474" y="2118365"/>
            <a:ext cx="4997737" cy="547370"/>
          </a:xfrm>
          <a:prstGeom prst="rect">
            <a:avLst/>
          </a:prstGeom>
        </p:spPr>
        <p:txBody>
          <a:bodyPr anchor="t" rtlCol="false" tIns="0" lIns="0" bIns="0" rIns="0">
            <a:spAutoFit/>
          </a:bodyPr>
          <a:lstStyle/>
          <a:p>
            <a:pPr algn="ctr">
              <a:lnSpc>
                <a:spcPts val="4480"/>
              </a:lnSpc>
            </a:pPr>
            <a:r>
              <a:rPr lang="en-US" sz="3200">
                <a:solidFill>
                  <a:srgbClr val="FFFFFF"/>
                </a:solidFill>
                <a:latin typeface="Lilita One"/>
                <a:ea typeface="Lilita One"/>
                <a:cs typeface="Lilita One"/>
                <a:sym typeface="Lilita One"/>
              </a:rPr>
              <a:t>app.routes.server.ts</a:t>
            </a:r>
          </a:p>
        </p:txBody>
      </p:sp>
      <p:sp>
        <p:nvSpPr>
          <p:cNvPr name="TextBox 18" id="18"/>
          <p:cNvSpPr txBox="true"/>
          <p:nvPr/>
        </p:nvSpPr>
        <p:spPr>
          <a:xfrm rot="60000">
            <a:off x="12972695" y="5326862"/>
            <a:ext cx="4997737" cy="547370"/>
          </a:xfrm>
          <a:prstGeom prst="rect">
            <a:avLst/>
          </a:prstGeom>
        </p:spPr>
        <p:txBody>
          <a:bodyPr anchor="t" rtlCol="false" tIns="0" lIns="0" bIns="0" rIns="0">
            <a:spAutoFit/>
          </a:bodyPr>
          <a:lstStyle/>
          <a:p>
            <a:pPr algn="ctr">
              <a:lnSpc>
                <a:spcPts val="4480"/>
              </a:lnSpc>
            </a:pPr>
            <a:r>
              <a:rPr lang="en-US" sz="3200">
                <a:solidFill>
                  <a:srgbClr val="FFFFFF"/>
                </a:solidFill>
                <a:latin typeface="Lilita One"/>
                <a:ea typeface="Lilita One"/>
                <a:cs typeface="Lilita One"/>
                <a:sym typeface="Lilita One"/>
              </a:rPr>
              <a:t>app.routes.server.ts</a:t>
            </a:r>
          </a:p>
        </p:txBody>
      </p:sp>
      <p:sp>
        <p:nvSpPr>
          <p:cNvPr name="TextBox 19" id="19"/>
          <p:cNvSpPr txBox="true"/>
          <p:nvPr/>
        </p:nvSpPr>
        <p:spPr>
          <a:xfrm rot="0">
            <a:off x="5430472" y="6742557"/>
            <a:ext cx="2177257" cy="2082165"/>
          </a:xfrm>
          <a:prstGeom prst="rect">
            <a:avLst/>
          </a:prstGeom>
        </p:spPr>
        <p:txBody>
          <a:bodyPr anchor="t" rtlCol="false" tIns="0" lIns="0" bIns="0" rIns="0">
            <a:spAutoFit/>
          </a:bodyPr>
          <a:lstStyle/>
          <a:p>
            <a:pPr algn="ctr">
              <a:lnSpc>
                <a:spcPts val="3359"/>
              </a:lnSpc>
            </a:pPr>
            <a:r>
              <a:rPr lang="en-US" sz="2400" b="true">
                <a:solidFill>
                  <a:srgbClr val="FFFFFF"/>
                </a:solidFill>
                <a:latin typeface="Dosis Semi-Bold"/>
                <a:ea typeface="Dosis Semi-Bold"/>
                <a:cs typeface="Dosis Semi-Bold"/>
                <a:sym typeface="Dosis Semi-Bold"/>
              </a:rPr>
              <a:t>esto requeriría tener un servicio armado y lógica de negocio es un ejemplo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sp>
        <p:nvSpPr>
          <p:cNvPr name="TextBox 9" id="9"/>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0" id="10"/>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4144083" y="2727566"/>
            <a:ext cx="10151904" cy="1002633"/>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38893" y="0"/>
                  </a:moveTo>
                  <a:lnTo>
                    <a:pt x="2634860" y="0"/>
                  </a:lnTo>
                  <a:cubicBezTo>
                    <a:pt x="2656340" y="0"/>
                    <a:pt x="2673752" y="17413"/>
                    <a:pt x="2673752" y="38893"/>
                  </a:cubicBezTo>
                  <a:lnTo>
                    <a:pt x="2673752" y="225175"/>
                  </a:lnTo>
                  <a:cubicBezTo>
                    <a:pt x="2673752" y="235490"/>
                    <a:pt x="2669655" y="245383"/>
                    <a:pt x="2662361" y="252676"/>
                  </a:cubicBezTo>
                  <a:cubicBezTo>
                    <a:pt x="2655067" y="259970"/>
                    <a:pt x="2645175" y="264068"/>
                    <a:pt x="2634860" y="264068"/>
                  </a:cubicBezTo>
                  <a:lnTo>
                    <a:pt x="38893" y="264068"/>
                  </a:lnTo>
                  <a:cubicBezTo>
                    <a:pt x="28578" y="264068"/>
                    <a:pt x="18685" y="259970"/>
                    <a:pt x="11391" y="252676"/>
                  </a:cubicBezTo>
                  <a:cubicBezTo>
                    <a:pt x="4098" y="245383"/>
                    <a:pt x="0" y="235490"/>
                    <a:pt x="0" y="225175"/>
                  </a:cubicBezTo>
                  <a:lnTo>
                    <a:pt x="0" y="38893"/>
                  </a:lnTo>
                  <a:cubicBezTo>
                    <a:pt x="0" y="28578"/>
                    <a:pt x="4098" y="18685"/>
                    <a:pt x="11391" y="11391"/>
                  </a:cubicBezTo>
                  <a:cubicBezTo>
                    <a:pt x="18685" y="4098"/>
                    <a:pt x="28578" y="0"/>
                    <a:pt x="38893"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3" id="13"/>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4" id="14"/>
          <p:cNvSpPr txBox="true"/>
          <p:nvPr/>
        </p:nvSpPr>
        <p:spPr>
          <a:xfrm rot="0">
            <a:off x="4649912" y="2754652"/>
            <a:ext cx="8988177" cy="853210"/>
          </a:xfrm>
          <a:prstGeom prst="rect">
            <a:avLst/>
          </a:prstGeom>
        </p:spPr>
        <p:txBody>
          <a:bodyPr anchor="t" rtlCol="false" tIns="0" lIns="0" bIns="0" rIns="0">
            <a:spAutoFit/>
          </a:bodyPr>
          <a:lstStyle/>
          <a:p>
            <a:pPr algn="ctr">
              <a:lnSpc>
                <a:spcPts val="7047"/>
              </a:lnSpc>
              <a:spcBef>
                <a:spcPct val="0"/>
              </a:spcBef>
            </a:pPr>
            <a:r>
              <a:rPr lang="en-US" b="true" sz="5034">
                <a:solidFill>
                  <a:srgbClr val="FFFFFF"/>
                </a:solidFill>
                <a:latin typeface="Montserrat Bold"/>
                <a:ea typeface="Montserrat Bold"/>
                <a:cs typeface="Montserrat Bold"/>
                <a:sym typeface="Montserrat Bold"/>
              </a:rPr>
              <a:t>SSR with Zoneless Angular</a:t>
            </a:r>
          </a:p>
        </p:txBody>
      </p:sp>
      <p:sp>
        <p:nvSpPr>
          <p:cNvPr name="TextBox 15" id="15"/>
          <p:cNvSpPr txBox="true"/>
          <p:nvPr/>
        </p:nvSpPr>
        <p:spPr>
          <a:xfrm rot="0">
            <a:off x="2923579" y="4172270"/>
            <a:ext cx="12440842" cy="4864735"/>
          </a:xfrm>
          <a:prstGeom prst="rect">
            <a:avLst/>
          </a:prstGeom>
        </p:spPr>
        <p:txBody>
          <a:bodyPr anchor="t" rtlCol="false" tIns="0" lIns="0" bIns="0" rIns="0">
            <a:spAutoFit/>
          </a:bodyPr>
          <a:lstStyle/>
          <a:p>
            <a:pPr algn="l" marL="669291" indent="-334646" lvl="1">
              <a:lnSpc>
                <a:spcPts val="4340"/>
              </a:lnSpc>
              <a:buFont typeface="Arial"/>
              <a:buChar char="•"/>
            </a:pPr>
            <a:r>
              <a:rPr lang="en-US" b="true" sz="3100">
                <a:solidFill>
                  <a:srgbClr val="FFFFFF"/>
                </a:solidFill>
                <a:latin typeface="Montserrat Bold"/>
                <a:ea typeface="Montserrat Bold"/>
                <a:cs typeface="Montserrat Bold"/>
                <a:sym typeface="Montserrat Bold"/>
              </a:rPr>
              <a:t>¿Qué es nuevo?</a:t>
            </a:r>
            <a:r>
              <a:rPr lang="en-US" sz="3100">
                <a:solidFill>
                  <a:srgbClr val="FFFFFF"/>
                </a:solidFill>
                <a:latin typeface="Montserrat"/>
                <a:ea typeface="Montserrat"/>
                <a:cs typeface="Montserrat"/>
                <a:sym typeface="Montserrat"/>
              </a:rPr>
              <a:t>: Soporte experimental para apps sin zone.js.</a:t>
            </a:r>
          </a:p>
          <a:p>
            <a:pPr algn="l" marL="669291" indent="-334646" lvl="1">
              <a:lnSpc>
                <a:spcPts val="4340"/>
              </a:lnSpc>
              <a:buFont typeface="Arial"/>
              <a:buChar char="•"/>
            </a:pPr>
            <a:r>
              <a:rPr lang="en-US" b="true" sz="3100">
                <a:solidFill>
                  <a:srgbClr val="FFFFFF"/>
                </a:solidFill>
                <a:latin typeface="Montserrat Bold"/>
                <a:ea typeface="Montserrat Bold"/>
                <a:cs typeface="Montserrat Bold"/>
                <a:sym typeface="Montserrat Bold"/>
              </a:rPr>
              <a:t>Resultado</a:t>
            </a:r>
            <a:r>
              <a:rPr lang="en-US" sz="3100">
                <a:solidFill>
                  <a:srgbClr val="FFFFFF"/>
                </a:solidFill>
                <a:latin typeface="Montserrat"/>
                <a:ea typeface="Montserrat"/>
                <a:cs typeface="Montserrat"/>
                <a:sym typeface="Montserrat"/>
              </a:rPr>
              <a:t>: Mejor rendimiento SSR y tamaño reducido del bundle de JavaScript.</a:t>
            </a:r>
          </a:p>
          <a:p>
            <a:pPr algn="l" marL="669291" indent="-334646" lvl="1">
              <a:lnSpc>
                <a:spcPts val="4340"/>
              </a:lnSpc>
              <a:buFont typeface="Arial"/>
              <a:buChar char="•"/>
            </a:pPr>
            <a:r>
              <a:rPr lang="en-US" b="true" sz="3100">
                <a:solidFill>
                  <a:srgbClr val="FFFFFF"/>
                </a:solidFill>
                <a:latin typeface="Montserrat Bold"/>
                <a:ea typeface="Montserrat Bold"/>
                <a:cs typeface="Montserrat Bold"/>
                <a:sym typeface="Montserrat Bold"/>
              </a:rPr>
              <a:t>¿</a:t>
            </a:r>
            <a:r>
              <a:rPr lang="en-US" b="true" sz="3100">
                <a:solidFill>
                  <a:srgbClr val="FFFFFF"/>
                </a:solidFill>
                <a:latin typeface="Montserrat Bold"/>
                <a:ea typeface="Montserrat Bold"/>
                <a:cs typeface="Montserrat Bold"/>
                <a:sym typeface="Montserrat Bold"/>
              </a:rPr>
              <a:t>Cómo funciona?</a:t>
            </a:r>
            <a:r>
              <a:rPr lang="en-US" sz="3100">
                <a:solidFill>
                  <a:srgbClr val="FFFFFF"/>
                </a:solidFill>
                <a:latin typeface="Montserrat"/>
                <a:ea typeface="Montserrat"/>
                <a:cs typeface="Montserrat"/>
                <a:sym typeface="Montserrat"/>
              </a:rPr>
              <a:t>: Reemplaza zone.js con un operador de RxJS para notificar cuando Angular termina de renderizar.</a:t>
            </a:r>
          </a:p>
          <a:p>
            <a:pPr algn="l" marL="669291" indent="-334646" lvl="1">
              <a:lnSpc>
                <a:spcPts val="4340"/>
              </a:lnSpc>
              <a:buFont typeface="Arial"/>
              <a:buChar char="•"/>
            </a:pPr>
            <a:r>
              <a:rPr lang="en-US" b="true" sz="3100">
                <a:solidFill>
                  <a:srgbClr val="FFFFFF"/>
                </a:solidFill>
                <a:latin typeface="Montserrat Bold"/>
                <a:ea typeface="Montserrat Bold"/>
                <a:cs typeface="Montserrat Bold"/>
                <a:sym typeface="Montserrat Bold"/>
              </a:rPr>
              <a:t>Beneficio clave</a:t>
            </a:r>
            <a:r>
              <a:rPr lang="en-US" sz="3100">
                <a:solidFill>
                  <a:srgbClr val="FFFFFF"/>
                </a:solidFill>
                <a:latin typeface="Montserrat"/>
                <a:ea typeface="Montserrat"/>
                <a:cs typeface="Montserrat"/>
                <a:sym typeface="Montserrat"/>
              </a:rPr>
              <a:t>: Apps listas para el futuro con arquitectura simplificada.</a:t>
            </a:r>
          </a:p>
          <a:p>
            <a:pPr algn="l">
              <a:lnSpc>
                <a:spcPts val="434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9477210" y="1041950"/>
            <a:ext cx="6982178" cy="689581"/>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56549" y="0"/>
                  </a:moveTo>
                  <a:lnTo>
                    <a:pt x="2617203" y="0"/>
                  </a:lnTo>
                  <a:cubicBezTo>
                    <a:pt x="2648434" y="0"/>
                    <a:pt x="2673752" y="25318"/>
                    <a:pt x="2673752" y="56549"/>
                  </a:cubicBezTo>
                  <a:lnTo>
                    <a:pt x="2673752" y="207518"/>
                  </a:lnTo>
                  <a:cubicBezTo>
                    <a:pt x="2673752" y="238750"/>
                    <a:pt x="2648434" y="264068"/>
                    <a:pt x="2617203" y="264068"/>
                  </a:cubicBezTo>
                  <a:lnTo>
                    <a:pt x="56549" y="264068"/>
                  </a:lnTo>
                  <a:cubicBezTo>
                    <a:pt x="25318" y="264068"/>
                    <a:pt x="0" y="238750"/>
                    <a:pt x="0" y="207518"/>
                  </a:cubicBezTo>
                  <a:lnTo>
                    <a:pt x="0" y="56549"/>
                  </a:lnTo>
                  <a:cubicBezTo>
                    <a:pt x="0" y="25318"/>
                    <a:pt x="25318" y="0"/>
                    <a:pt x="56549"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28700" y="3218255"/>
            <a:ext cx="8282141" cy="4831249"/>
          </a:xfrm>
          <a:custGeom>
            <a:avLst/>
            <a:gdLst/>
            <a:ahLst/>
            <a:cxnLst/>
            <a:rect r="r" b="b" t="t" l="l"/>
            <a:pathLst>
              <a:path h="4831249" w="8282141">
                <a:moveTo>
                  <a:pt x="0" y="0"/>
                </a:moveTo>
                <a:lnTo>
                  <a:pt x="8282141" y="0"/>
                </a:lnTo>
                <a:lnTo>
                  <a:pt x="8282141" y="4831249"/>
                </a:lnTo>
                <a:lnTo>
                  <a:pt x="0" y="4831249"/>
                </a:lnTo>
                <a:lnTo>
                  <a:pt x="0" y="0"/>
                </a:lnTo>
                <a:close/>
              </a:path>
            </a:pathLst>
          </a:custGeom>
          <a:blipFill>
            <a:blip r:embed="rId6"/>
            <a:stretch>
              <a:fillRect l="0" t="0" r="0" b="0"/>
            </a:stretch>
          </a:blipFill>
        </p:spPr>
      </p:sp>
      <p:sp>
        <p:nvSpPr>
          <p:cNvPr name="TextBox 13" id="13"/>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4" id="14"/>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5" id="15"/>
          <p:cNvSpPr txBox="true"/>
          <p:nvPr/>
        </p:nvSpPr>
        <p:spPr>
          <a:xfrm rot="0">
            <a:off x="9825104" y="1059414"/>
            <a:ext cx="6181801"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SSR with Zoneless Angular</a:t>
            </a:r>
          </a:p>
        </p:txBody>
      </p:sp>
      <p:sp>
        <p:nvSpPr>
          <p:cNvPr name="TextBox 16" id="16"/>
          <p:cNvSpPr txBox="true"/>
          <p:nvPr/>
        </p:nvSpPr>
        <p:spPr>
          <a:xfrm rot="0">
            <a:off x="9559190" y="4241518"/>
            <a:ext cx="7555117" cy="3004078"/>
          </a:xfrm>
          <a:prstGeom prst="rect">
            <a:avLst/>
          </a:prstGeom>
        </p:spPr>
        <p:txBody>
          <a:bodyPr anchor="t" rtlCol="false" tIns="0" lIns="0" bIns="0" rIns="0">
            <a:spAutoFit/>
          </a:bodyPr>
          <a:lstStyle/>
          <a:p>
            <a:pPr algn="ctr">
              <a:lnSpc>
                <a:spcPts val="3995"/>
              </a:lnSpc>
              <a:spcBef>
                <a:spcPct val="0"/>
              </a:spcBef>
            </a:pPr>
            <a:r>
              <a:rPr lang="en-US" b="true" sz="2854">
                <a:solidFill>
                  <a:srgbClr val="FFFFFF"/>
                </a:solidFill>
                <a:latin typeface="Montserrat Bold"/>
                <a:ea typeface="Montserrat Bold"/>
                <a:cs typeface="Montserrat Bold"/>
                <a:sym typeface="Montserrat Bold"/>
              </a:rPr>
              <a:t>Cuando subscription emite un valor, el operador pendingUntilEvent(injector) espera a que el renderizado en el servidor esté completo antes de indicar que la página puede ser enviada al cliente.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2598045" y="2695114"/>
            <a:ext cx="13091910" cy="1002633"/>
            <a:chOff x="0" y="0"/>
            <a:chExt cx="3448075" cy="264068"/>
          </a:xfrm>
        </p:grpSpPr>
        <p:sp>
          <p:nvSpPr>
            <p:cNvPr name="Freeform 10" id="10"/>
            <p:cNvSpPr/>
            <p:nvPr/>
          </p:nvSpPr>
          <p:spPr>
            <a:xfrm flipH="false" flipV="false" rot="0">
              <a:off x="0" y="0"/>
              <a:ext cx="3448075" cy="264068"/>
            </a:xfrm>
            <a:custGeom>
              <a:avLst/>
              <a:gdLst/>
              <a:ahLst/>
              <a:cxnLst/>
              <a:rect r="r" b="b" t="t" l="l"/>
              <a:pathLst>
                <a:path h="264068" w="3448075">
                  <a:moveTo>
                    <a:pt x="30159" y="0"/>
                  </a:moveTo>
                  <a:lnTo>
                    <a:pt x="3417916" y="0"/>
                  </a:lnTo>
                  <a:cubicBezTo>
                    <a:pt x="3425915" y="0"/>
                    <a:pt x="3433586" y="3177"/>
                    <a:pt x="3439242" y="8833"/>
                  </a:cubicBezTo>
                  <a:cubicBezTo>
                    <a:pt x="3444897" y="14489"/>
                    <a:pt x="3448075" y="22160"/>
                    <a:pt x="3448075" y="30159"/>
                  </a:cubicBezTo>
                  <a:lnTo>
                    <a:pt x="3448075" y="233909"/>
                  </a:lnTo>
                  <a:cubicBezTo>
                    <a:pt x="3448075" y="241908"/>
                    <a:pt x="3444897" y="249579"/>
                    <a:pt x="3439242" y="255234"/>
                  </a:cubicBezTo>
                  <a:cubicBezTo>
                    <a:pt x="3433586" y="260890"/>
                    <a:pt x="3425915" y="264068"/>
                    <a:pt x="3417916" y="264068"/>
                  </a:cubicBezTo>
                  <a:lnTo>
                    <a:pt x="30159" y="264068"/>
                  </a:lnTo>
                  <a:cubicBezTo>
                    <a:pt x="22160" y="264068"/>
                    <a:pt x="14489" y="260890"/>
                    <a:pt x="8833" y="255234"/>
                  </a:cubicBezTo>
                  <a:cubicBezTo>
                    <a:pt x="3177" y="249579"/>
                    <a:pt x="0" y="241908"/>
                    <a:pt x="0" y="233909"/>
                  </a:cubicBezTo>
                  <a:lnTo>
                    <a:pt x="0" y="30159"/>
                  </a:lnTo>
                  <a:cubicBezTo>
                    <a:pt x="0" y="22160"/>
                    <a:pt x="3177" y="14489"/>
                    <a:pt x="8833" y="8833"/>
                  </a:cubicBezTo>
                  <a:cubicBezTo>
                    <a:pt x="14489" y="3177"/>
                    <a:pt x="22160" y="0"/>
                    <a:pt x="30159" y="0"/>
                  </a:cubicBezTo>
                  <a:close/>
                </a:path>
              </a:pathLst>
            </a:custGeom>
            <a:solidFill>
              <a:srgbClr val="000000">
                <a:alpha val="67843"/>
              </a:srgbClr>
            </a:solidFill>
          </p:spPr>
        </p:sp>
        <p:sp>
          <p:nvSpPr>
            <p:cNvPr name="TextBox 11" id="11"/>
            <p:cNvSpPr txBox="true"/>
            <p:nvPr/>
          </p:nvSpPr>
          <p:spPr>
            <a:xfrm>
              <a:off x="0" y="-38100"/>
              <a:ext cx="3448075" cy="30216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3" id="13"/>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4" id="14"/>
          <p:cNvSpPr txBox="true"/>
          <p:nvPr/>
        </p:nvSpPr>
        <p:spPr>
          <a:xfrm rot="0">
            <a:off x="3466951" y="2809782"/>
            <a:ext cx="11354098" cy="2362200"/>
          </a:xfrm>
          <a:prstGeom prst="rect">
            <a:avLst/>
          </a:prstGeom>
        </p:spPr>
        <p:txBody>
          <a:bodyPr anchor="t" rtlCol="false" tIns="0" lIns="0" bIns="0" rIns="0">
            <a:spAutoFit/>
          </a:bodyPr>
          <a:lstStyle/>
          <a:p>
            <a:pPr algn="ctr">
              <a:lnSpc>
                <a:spcPts val="6299"/>
              </a:lnSpc>
            </a:pPr>
            <a:r>
              <a:rPr lang="en-US" sz="4500" b="true">
                <a:solidFill>
                  <a:srgbClr val="FFFFFF"/>
                </a:solidFill>
                <a:latin typeface="Montserrat Bold"/>
                <a:ea typeface="Montserrat Bold"/>
                <a:cs typeface="Montserrat Bold"/>
                <a:sym typeface="Montserrat Bold"/>
              </a:rPr>
              <a:t>MEJORAS PARA EL DESARROLLADOR</a:t>
            </a:r>
          </a:p>
          <a:p>
            <a:pPr algn="ctr" marL="971550" indent="-485775" lvl="1">
              <a:lnSpc>
                <a:spcPts val="6299"/>
              </a:lnSpc>
              <a:buFont typeface="Arial"/>
              <a:buChar char="•"/>
            </a:pPr>
          </a:p>
          <a:p>
            <a:pPr algn="ctr">
              <a:lnSpc>
                <a:spcPts val="6299"/>
              </a:lnSpc>
              <a:spcBef>
                <a:spcPct val="0"/>
              </a:spcBef>
            </a:pPr>
          </a:p>
        </p:txBody>
      </p:sp>
      <p:sp>
        <p:nvSpPr>
          <p:cNvPr name="TextBox 15" id="15"/>
          <p:cNvSpPr txBox="true"/>
          <p:nvPr/>
        </p:nvSpPr>
        <p:spPr>
          <a:xfrm rot="0">
            <a:off x="2923579" y="4018125"/>
            <a:ext cx="12440842" cy="4603115"/>
          </a:xfrm>
          <a:prstGeom prst="rect">
            <a:avLst/>
          </a:prstGeom>
        </p:spPr>
        <p:txBody>
          <a:bodyPr anchor="t" rtlCol="false" tIns="0" lIns="0" bIns="0" rIns="0">
            <a:spAutoFit/>
          </a:bodyPr>
          <a:lstStyle/>
          <a:p>
            <a:pPr algn="l" marL="626112" indent="-313056" lvl="1">
              <a:lnSpc>
                <a:spcPts val="4060"/>
              </a:lnSpc>
              <a:buFont typeface="Arial"/>
              <a:buChar char="•"/>
            </a:pPr>
            <a:r>
              <a:rPr lang="en-US" b="true" sz="2900">
                <a:solidFill>
                  <a:srgbClr val="FFFFFF"/>
                </a:solidFill>
                <a:latin typeface="Montserrat Bold"/>
                <a:ea typeface="Montserrat Bold"/>
                <a:cs typeface="Montserrat Bold"/>
                <a:sym typeface="Montserrat Bold"/>
              </a:rPr>
              <a:t>HMR</a:t>
            </a:r>
            <a:r>
              <a:rPr lang="en-US" sz="2900">
                <a:solidFill>
                  <a:srgbClr val="FFFFFF"/>
                </a:solidFill>
                <a:latin typeface="Montserrat"/>
                <a:ea typeface="Montserrat"/>
                <a:cs typeface="Montserrat"/>
                <a:sym typeface="Montserrat"/>
              </a:rPr>
              <a:t>: Actualizaciones instantáneas de estilos y plantillas sin recargar la página.</a:t>
            </a:r>
          </a:p>
          <a:p>
            <a:pPr algn="l" marL="626112" indent="-313056" lvl="1">
              <a:lnSpc>
                <a:spcPts val="4060"/>
              </a:lnSpc>
              <a:buFont typeface="Arial"/>
              <a:buChar char="•"/>
            </a:pPr>
            <a:r>
              <a:rPr lang="en-US" b="true" sz="2900">
                <a:solidFill>
                  <a:srgbClr val="FFFFFF"/>
                </a:solidFill>
                <a:latin typeface="Montserrat Bold"/>
                <a:ea typeface="Montserrat Bold"/>
                <a:cs typeface="Montserrat Bold"/>
                <a:sym typeface="Montserrat Bold"/>
              </a:rPr>
              <a:t>Advertencias de importaciones no utilizadas</a:t>
            </a:r>
            <a:r>
              <a:rPr lang="en-US" sz="2900">
                <a:solidFill>
                  <a:srgbClr val="FFFFFF"/>
                </a:solidFill>
                <a:latin typeface="Montserrat"/>
                <a:ea typeface="Montserrat"/>
                <a:cs typeface="Montserrat"/>
                <a:sym typeface="Montserrat"/>
              </a:rPr>
              <a:t>: Angular CLI detecta y elimina importaciones innecesarias.</a:t>
            </a:r>
          </a:p>
          <a:p>
            <a:pPr algn="l" marL="626112" indent="-313056" lvl="1">
              <a:lnSpc>
                <a:spcPts val="4060"/>
              </a:lnSpc>
              <a:buFont typeface="Arial"/>
              <a:buChar char="•"/>
            </a:pPr>
            <a:r>
              <a:rPr lang="en-US" b="true" sz="2900">
                <a:solidFill>
                  <a:srgbClr val="FFFFFF"/>
                </a:solidFill>
                <a:latin typeface="Montserrat Bold"/>
                <a:ea typeface="Montserrat Bold"/>
                <a:cs typeface="Montserrat Bold"/>
                <a:sym typeface="Montserrat Bold"/>
              </a:rPr>
              <a:t>Variables locales en plantillas</a:t>
            </a:r>
            <a:r>
              <a:rPr lang="en-US" sz="2900">
                <a:solidFill>
                  <a:srgbClr val="FFFFFF"/>
                </a:solidFill>
                <a:latin typeface="Montserrat"/>
                <a:ea typeface="Montserrat"/>
                <a:cs typeface="Montserrat"/>
                <a:sym typeface="Montserrat"/>
              </a:rPr>
              <a:t>: Declara variables directamente en las plantillas.</a:t>
            </a:r>
          </a:p>
          <a:p>
            <a:pPr algn="l" marL="626112" indent="-313056" lvl="1">
              <a:lnSpc>
                <a:spcPts val="4060"/>
              </a:lnSpc>
              <a:buFont typeface="Arial"/>
              <a:buChar char="•"/>
            </a:pPr>
            <a:r>
              <a:rPr lang="en-US" b="true" sz="2900">
                <a:solidFill>
                  <a:srgbClr val="FFFFFF"/>
                </a:solidFill>
                <a:latin typeface="Montserrat Bold"/>
                <a:ea typeface="Montserrat Bold"/>
                <a:cs typeface="Montserrat Bold"/>
                <a:sym typeface="Montserrat Bold"/>
              </a:rPr>
              <a:t>Resultado</a:t>
            </a:r>
            <a:r>
              <a:rPr lang="en-US" sz="2900">
                <a:solidFill>
                  <a:srgbClr val="FFFFFF"/>
                </a:solidFill>
                <a:latin typeface="Montserrat"/>
                <a:ea typeface="Montserrat"/>
                <a:cs typeface="Montserrat"/>
                <a:sym typeface="Montserrat"/>
              </a:rPr>
              <a:t>: Desarrollo más rápido y bases de código más limpias.</a:t>
            </a:r>
          </a:p>
          <a:p>
            <a:pPr algn="l" marL="626112" indent="-313056" lvl="1">
              <a:lnSpc>
                <a:spcPts val="4060"/>
              </a:lnSpc>
              <a:spcBef>
                <a:spcPct val="0"/>
              </a:spcBef>
              <a:buFont typeface="Arial"/>
              <a:buChar char="•"/>
            </a:pPr>
            <a:r>
              <a:rPr lang="en-US" b="true" sz="2900">
                <a:solidFill>
                  <a:srgbClr val="FFFFFF"/>
                </a:solidFill>
                <a:latin typeface="Montserrat Bold"/>
                <a:ea typeface="Montserrat Bold"/>
                <a:cs typeface="Montserrat Bold"/>
                <a:sym typeface="Montserrat Bold"/>
              </a:rPr>
              <a:t>Beneficio clave</a:t>
            </a:r>
            <a:r>
              <a:rPr lang="en-US" sz="2900">
                <a:solidFill>
                  <a:srgbClr val="FFFFFF"/>
                </a:solidFill>
                <a:latin typeface="Montserrat"/>
                <a:ea typeface="Montserrat"/>
                <a:cs typeface="Montserrat"/>
                <a:sym typeface="Montserrat"/>
              </a:rPr>
              <a:t>: Mayor eficiencia y menos tareas repetitivas.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4144083" y="2727566"/>
            <a:ext cx="10151904" cy="1002633"/>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38893" y="0"/>
                  </a:moveTo>
                  <a:lnTo>
                    <a:pt x="2634860" y="0"/>
                  </a:lnTo>
                  <a:cubicBezTo>
                    <a:pt x="2656340" y="0"/>
                    <a:pt x="2673752" y="17413"/>
                    <a:pt x="2673752" y="38893"/>
                  </a:cubicBezTo>
                  <a:lnTo>
                    <a:pt x="2673752" y="225175"/>
                  </a:lnTo>
                  <a:cubicBezTo>
                    <a:pt x="2673752" y="235490"/>
                    <a:pt x="2669655" y="245383"/>
                    <a:pt x="2662361" y="252676"/>
                  </a:cubicBezTo>
                  <a:cubicBezTo>
                    <a:pt x="2655067" y="259970"/>
                    <a:pt x="2645175" y="264068"/>
                    <a:pt x="2634860" y="264068"/>
                  </a:cubicBezTo>
                  <a:lnTo>
                    <a:pt x="38893" y="264068"/>
                  </a:lnTo>
                  <a:cubicBezTo>
                    <a:pt x="28578" y="264068"/>
                    <a:pt x="18685" y="259970"/>
                    <a:pt x="11391" y="252676"/>
                  </a:cubicBezTo>
                  <a:cubicBezTo>
                    <a:pt x="4098" y="245383"/>
                    <a:pt x="0" y="235490"/>
                    <a:pt x="0" y="225175"/>
                  </a:cubicBezTo>
                  <a:lnTo>
                    <a:pt x="0" y="38893"/>
                  </a:lnTo>
                  <a:cubicBezTo>
                    <a:pt x="0" y="28578"/>
                    <a:pt x="4098" y="18685"/>
                    <a:pt x="11391" y="11391"/>
                  </a:cubicBezTo>
                  <a:cubicBezTo>
                    <a:pt x="18685" y="4098"/>
                    <a:pt x="28578" y="0"/>
                    <a:pt x="38893"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3" id="13"/>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4" id="14"/>
          <p:cNvSpPr txBox="true"/>
          <p:nvPr/>
        </p:nvSpPr>
        <p:spPr>
          <a:xfrm rot="0">
            <a:off x="4422204" y="2809782"/>
            <a:ext cx="9443591" cy="762000"/>
          </a:xfrm>
          <a:prstGeom prst="rect">
            <a:avLst/>
          </a:prstGeom>
        </p:spPr>
        <p:txBody>
          <a:bodyPr anchor="t" rtlCol="false" tIns="0" lIns="0" bIns="0" rIns="0">
            <a:spAutoFit/>
          </a:bodyPr>
          <a:lstStyle/>
          <a:p>
            <a:pPr algn="ctr">
              <a:lnSpc>
                <a:spcPts val="6299"/>
              </a:lnSpc>
              <a:spcBef>
                <a:spcPct val="0"/>
              </a:spcBef>
            </a:pPr>
            <a:r>
              <a:rPr lang="en-US" b="true" sz="4500">
                <a:solidFill>
                  <a:srgbClr val="FFFFFF"/>
                </a:solidFill>
                <a:latin typeface="Montserrat Bold"/>
                <a:ea typeface="Montserrat Bold"/>
                <a:cs typeface="Montserrat Bold"/>
                <a:sym typeface="Montserrat Bold"/>
              </a:rPr>
              <a:t>HMR: Hot module Replacement</a:t>
            </a:r>
          </a:p>
        </p:txBody>
      </p:sp>
      <p:sp>
        <p:nvSpPr>
          <p:cNvPr name="TextBox 15" id="15"/>
          <p:cNvSpPr txBox="true"/>
          <p:nvPr/>
        </p:nvSpPr>
        <p:spPr>
          <a:xfrm rot="0">
            <a:off x="2923579" y="4203307"/>
            <a:ext cx="12440842" cy="4471670"/>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La experiencia de desarrollo con Angular 19 se revoluciona gracias al reemplazo de módulos en caliente (HMR). Ahora, los cambios en estilos se reflejan de inmediato, y existe soporte experimental para plantillas. Esto elimina recargas de página innecesarias y preserva el estado de tu aplicación, brindándote ciclos de desarrollo más rápidos y sin interrupciones. Activa HMR para plantillas con la opción: </a:t>
            </a:r>
            <a:r>
              <a:rPr lang="en-US" sz="3200">
                <a:solidFill>
                  <a:srgbClr val="FFFFFF"/>
                </a:solidFill>
                <a:latin typeface="Montserrat"/>
                <a:ea typeface="Montserrat"/>
                <a:cs typeface="Montserrat"/>
                <a:sym typeface="Montserrat"/>
              </a:rPr>
              <a:t>NG_HMR_TEMPLATES=1 ng serve.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9477210" y="1041950"/>
            <a:ext cx="6982178" cy="689581"/>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56549" y="0"/>
                  </a:moveTo>
                  <a:lnTo>
                    <a:pt x="2617203" y="0"/>
                  </a:lnTo>
                  <a:cubicBezTo>
                    <a:pt x="2648434" y="0"/>
                    <a:pt x="2673752" y="25318"/>
                    <a:pt x="2673752" y="56549"/>
                  </a:cubicBezTo>
                  <a:lnTo>
                    <a:pt x="2673752" y="207518"/>
                  </a:lnTo>
                  <a:cubicBezTo>
                    <a:pt x="2673752" y="238750"/>
                    <a:pt x="2648434" y="264068"/>
                    <a:pt x="2617203" y="264068"/>
                  </a:cubicBezTo>
                  <a:lnTo>
                    <a:pt x="56549" y="264068"/>
                  </a:lnTo>
                  <a:cubicBezTo>
                    <a:pt x="25318" y="264068"/>
                    <a:pt x="0" y="238750"/>
                    <a:pt x="0" y="207518"/>
                  </a:cubicBezTo>
                  <a:lnTo>
                    <a:pt x="0" y="56549"/>
                  </a:lnTo>
                  <a:cubicBezTo>
                    <a:pt x="0" y="25318"/>
                    <a:pt x="25318" y="0"/>
                    <a:pt x="56549"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3566392" y="2378696"/>
            <a:ext cx="8308991" cy="5104279"/>
          </a:xfrm>
          <a:custGeom>
            <a:avLst/>
            <a:gdLst/>
            <a:ahLst/>
            <a:cxnLst/>
            <a:rect r="r" b="b" t="t" l="l"/>
            <a:pathLst>
              <a:path h="5104279" w="8308991">
                <a:moveTo>
                  <a:pt x="0" y="0"/>
                </a:moveTo>
                <a:lnTo>
                  <a:pt x="8308991" y="0"/>
                </a:lnTo>
                <a:lnTo>
                  <a:pt x="8308991" y="5104279"/>
                </a:lnTo>
                <a:lnTo>
                  <a:pt x="0" y="5104279"/>
                </a:lnTo>
                <a:lnTo>
                  <a:pt x="0" y="0"/>
                </a:lnTo>
                <a:close/>
              </a:path>
            </a:pathLst>
          </a:custGeom>
          <a:blipFill>
            <a:blip r:embed="rId6"/>
            <a:stretch>
              <a:fillRect l="0" t="0" r="0" b="0"/>
            </a:stretch>
          </a:blipFill>
        </p:spPr>
      </p:sp>
      <p:sp>
        <p:nvSpPr>
          <p:cNvPr name="Freeform 13" id="13"/>
          <p:cNvSpPr/>
          <p:nvPr/>
        </p:nvSpPr>
        <p:spPr>
          <a:xfrm flipH="false" flipV="false" rot="0">
            <a:off x="13038888" y="3864455"/>
            <a:ext cx="3369793" cy="748843"/>
          </a:xfrm>
          <a:custGeom>
            <a:avLst/>
            <a:gdLst/>
            <a:ahLst/>
            <a:cxnLst/>
            <a:rect r="r" b="b" t="t" l="l"/>
            <a:pathLst>
              <a:path h="748843" w="3369793">
                <a:moveTo>
                  <a:pt x="0" y="0"/>
                </a:moveTo>
                <a:lnTo>
                  <a:pt x="3369794" y="0"/>
                </a:lnTo>
                <a:lnTo>
                  <a:pt x="3369794" y="748843"/>
                </a:lnTo>
                <a:lnTo>
                  <a:pt x="0" y="748843"/>
                </a:lnTo>
                <a:lnTo>
                  <a:pt x="0" y="0"/>
                </a:lnTo>
                <a:close/>
              </a:path>
            </a:pathLst>
          </a:custGeom>
          <a:blipFill>
            <a:blip r:embed="rId7"/>
            <a:stretch>
              <a:fillRect l="0" t="0" r="0" b="0"/>
            </a:stretch>
          </a:blipFill>
        </p:spPr>
      </p:sp>
      <p:sp>
        <p:nvSpPr>
          <p:cNvPr name="Freeform 14" id="14"/>
          <p:cNvSpPr/>
          <p:nvPr/>
        </p:nvSpPr>
        <p:spPr>
          <a:xfrm flipH="false" flipV="false" rot="0">
            <a:off x="13396121" y="7096030"/>
            <a:ext cx="3063267" cy="937393"/>
          </a:xfrm>
          <a:custGeom>
            <a:avLst/>
            <a:gdLst/>
            <a:ahLst/>
            <a:cxnLst/>
            <a:rect r="r" b="b" t="t" l="l"/>
            <a:pathLst>
              <a:path h="937393" w="3063267">
                <a:moveTo>
                  <a:pt x="0" y="0"/>
                </a:moveTo>
                <a:lnTo>
                  <a:pt x="3063267" y="0"/>
                </a:lnTo>
                <a:lnTo>
                  <a:pt x="3063267" y="937393"/>
                </a:lnTo>
                <a:lnTo>
                  <a:pt x="0" y="937393"/>
                </a:lnTo>
                <a:lnTo>
                  <a:pt x="0" y="0"/>
                </a:lnTo>
                <a:close/>
              </a:path>
            </a:pathLst>
          </a:custGeom>
          <a:blipFill>
            <a:blip r:embed="rId8"/>
            <a:stretch>
              <a:fillRect l="0" t="0" r="0" b="0"/>
            </a:stretch>
          </a:blipFill>
        </p:spPr>
      </p:sp>
      <p:sp>
        <p:nvSpPr>
          <p:cNvPr name="TextBox 15" id="15"/>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6" id="16"/>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7" id="17"/>
          <p:cNvSpPr txBox="true"/>
          <p:nvPr/>
        </p:nvSpPr>
        <p:spPr>
          <a:xfrm rot="0">
            <a:off x="9820435" y="1100991"/>
            <a:ext cx="6295727"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Montserrat Bold"/>
                <a:ea typeface="Montserrat Bold"/>
                <a:cs typeface="Montserrat Bold"/>
                <a:sym typeface="Montserrat Bold"/>
              </a:rPr>
              <a:t>HMR: Hot module Replacement</a:t>
            </a:r>
          </a:p>
        </p:txBody>
      </p:sp>
      <p:sp>
        <p:nvSpPr>
          <p:cNvPr name="TextBox 18" id="18"/>
          <p:cNvSpPr txBox="true"/>
          <p:nvPr/>
        </p:nvSpPr>
        <p:spPr>
          <a:xfrm rot="0">
            <a:off x="10451728" y="5648389"/>
            <a:ext cx="2516571" cy="1260070"/>
          </a:xfrm>
          <a:prstGeom prst="rect">
            <a:avLst/>
          </a:prstGeom>
        </p:spPr>
        <p:txBody>
          <a:bodyPr anchor="t" rtlCol="false" tIns="0" lIns="0" bIns="0" rIns="0">
            <a:spAutoFit/>
          </a:bodyPr>
          <a:lstStyle/>
          <a:p>
            <a:pPr algn="ctr">
              <a:lnSpc>
                <a:spcPts val="3385"/>
              </a:lnSpc>
            </a:pPr>
            <a:r>
              <a:rPr lang="en-US" sz="2417">
                <a:solidFill>
                  <a:srgbClr val="FFFFFF"/>
                </a:solidFill>
                <a:latin typeface="Lilita One"/>
                <a:ea typeface="Lilita One"/>
                <a:cs typeface="Lilita One"/>
                <a:sym typeface="Lilita One"/>
              </a:rPr>
              <a:t>Sólo se reemplaza la parte afectada y no todo el árbol</a:t>
            </a:r>
          </a:p>
        </p:txBody>
      </p:sp>
      <p:sp>
        <p:nvSpPr>
          <p:cNvPr name="TextBox 19" id="19"/>
          <p:cNvSpPr txBox="true"/>
          <p:nvPr/>
        </p:nvSpPr>
        <p:spPr>
          <a:xfrm rot="0">
            <a:off x="12968299" y="3317085"/>
            <a:ext cx="3369793" cy="547370"/>
          </a:xfrm>
          <a:prstGeom prst="rect">
            <a:avLst/>
          </a:prstGeom>
        </p:spPr>
        <p:txBody>
          <a:bodyPr anchor="t" rtlCol="false" tIns="0" lIns="0" bIns="0" rIns="0">
            <a:spAutoFit/>
          </a:bodyPr>
          <a:lstStyle/>
          <a:p>
            <a:pPr algn="ctr">
              <a:lnSpc>
                <a:spcPts val="4480"/>
              </a:lnSpc>
            </a:pPr>
            <a:r>
              <a:rPr lang="en-US" sz="3200">
                <a:solidFill>
                  <a:srgbClr val="FFFFFF"/>
                </a:solidFill>
                <a:latin typeface="Lilita One"/>
                <a:ea typeface="Lilita One"/>
                <a:cs typeface="Lilita One"/>
                <a:sym typeface="Lilita One"/>
              </a:rPr>
              <a:t>para usarlo en dev</a:t>
            </a:r>
          </a:p>
        </p:txBody>
      </p:sp>
      <p:sp>
        <p:nvSpPr>
          <p:cNvPr name="TextBox 20" id="20"/>
          <p:cNvSpPr txBox="true"/>
          <p:nvPr/>
        </p:nvSpPr>
        <p:spPr>
          <a:xfrm rot="0">
            <a:off x="13525925" y="6548660"/>
            <a:ext cx="3063267" cy="547370"/>
          </a:xfrm>
          <a:prstGeom prst="rect">
            <a:avLst/>
          </a:prstGeom>
        </p:spPr>
        <p:txBody>
          <a:bodyPr anchor="t" rtlCol="false" tIns="0" lIns="0" bIns="0" rIns="0">
            <a:spAutoFit/>
          </a:bodyPr>
          <a:lstStyle/>
          <a:p>
            <a:pPr algn="ctr">
              <a:lnSpc>
                <a:spcPts val="4480"/>
              </a:lnSpc>
            </a:pPr>
            <a:r>
              <a:rPr lang="en-US" sz="3200">
                <a:solidFill>
                  <a:srgbClr val="FFFFFF"/>
                </a:solidFill>
                <a:latin typeface="Lilita One"/>
                <a:ea typeface="Lilita One"/>
                <a:cs typeface="Lilita One"/>
                <a:sym typeface="Lilita One"/>
              </a:rPr>
              <a:t>para saltearlo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4144083" y="2727566"/>
            <a:ext cx="10151904" cy="1002633"/>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38893" y="0"/>
                  </a:moveTo>
                  <a:lnTo>
                    <a:pt x="2634860" y="0"/>
                  </a:lnTo>
                  <a:cubicBezTo>
                    <a:pt x="2656340" y="0"/>
                    <a:pt x="2673752" y="17413"/>
                    <a:pt x="2673752" y="38893"/>
                  </a:cubicBezTo>
                  <a:lnTo>
                    <a:pt x="2673752" y="225175"/>
                  </a:lnTo>
                  <a:cubicBezTo>
                    <a:pt x="2673752" y="235490"/>
                    <a:pt x="2669655" y="245383"/>
                    <a:pt x="2662361" y="252676"/>
                  </a:cubicBezTo>
                  <a:cubicBezTo>
                    <a:pt x="2655067" y="259970"/>
                    <a:pt x="2645175" y="264068"/>
                    <a:pt x="2634860" y="264068"/>
                  </a:cubicBezTo>
                  <a:lnTo>
                    <a:pt x="38893" y="264068"/>
                  </a:lnTo>
                  <a:cubicBezTo>
                    <a:pt x="28578" y="264068"/>
                    <a:pt x="18685" y="259970"/>
                    <a:pt x="11391" y="252676"/>
                  </a:cubicBezTo>
                  <a:cubicBezTo>
                    <a:pt x="4098" y="245383"/>
                    <a:pt x="0" y="235490"/>
                    <a:pt x="0" y="225175"/>
                  </a:cubicBezTo>
                  <a:lnTo>
                    <a:pt x="0" y="38893"/>
                  </a:lnTo>
                  <a:cubicBezTo>
                    <a:pt x="0" y="28578"/>
                    <a:pt x="4098" y="18685"/>
                    <a:pt x="11391" y="11391"/>
                  </a:cubicBezTo>
                  <a:cubicBezTo>
                    <a:pt x="18685" y="4098"/>
                    <a:pt x="28578" y="0"/>
                    <a:pt x="38893"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3" id="13"/>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4" id="14"/>
          <p:cNvSpPr txBox="true"/>
          <p:nvPr/>
        </p:nvSpPr>
        <p:spPr>
          <a:xfrm rot="0">
            <a:off x="5201915" y="2754652"/>
            <a:ext cx="7884170" cy="853210"/>
          </a:xfrm>
          <a:prstGeom prst="rect">
            <a:avLst/>
          </a:prstGeom>
        </p:spPr>
        <p:txBody>
          <a:bodyPr anchor="t" rtlCol="false" tIns="0" lIns="0" bIns="0" rIns="0">
            <a:spAutoFit/>
          </a:bodyPr>
          <a:lstStyle/>
          <a:p>
            <a:pPr algn="ctr">
              <a:lnSpc>
                <a:spcPts val="7047"/>
              </a:lnSpc>
              <a:spcBef>
                <a:spcPct val="0"/>
              </a:spcBef>
            </a:pPr>
            <a:r>
              <a:rPr lang="en-US" b="true" sz="5034">
                <a:solidFill>
                  <a:srgbClr val="FFFFFF"/>
                </a:solidFill>
                <a:latin typeface="Montserrat Bold"/>
                <a:ea typeface="Montserrat Bold"/>
                <a:cs typeface="Montserrat Bold"/>
                <a:sym typeface="Montserrat Bold"/>
              </a:rPr>
              <a:t>Standalone por defecto</a:t>
            </a:r>
          </a:p>
        </p:txBody>
      </p:sp>
      <p:sp>
        <p:nvSpPr>
          <p:cNvPr name="TextBox 15" id="15"/>
          <p:cNvSpPr txBox="true"/>
          <p:nvPr/>
        </p:nvSpPr>
        <p:spPr>
          <a:xfrm rot="0">
            <a:off x="2923579" y="4203307"/>
            <a:ext cx="12440842" cy="4471670"/>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A partir de ahora, los componentes standalone ahora son la configuración predeterminada, simplificando el desarrollo y alineándose con las prácticas modernas. Además, un nuevo esquema automático actualiza tus componentes para reflejar esta configuración. Activa una nueva opción estricta (strictStandalone) en el compilador para asegurar que todos los elementos del proyecto sigan estas mejores prácticas.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9477210" y="1041950"/>
            <a:ext cx="6982178" cy="689581"/>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56549" y="0"/>
                  </a:moveTo>
                  <a:lnTo>
                    <a:pt x="2617203" y="0"/>
                  </a:lnTo>
                  <a:cubicBezTo>
                    <a:pt x="2648434" y="0"/>
                    <a:pt x="2673752" y="25318"/>
                    <a:pt x="2673752" y="56549"/>
                  </a:cubicBezTo>
                  <a:lnTo>
                    <a:pt x="2673752" y="207518"/>
                  </a:lnTo>
                  <a:cubicBezTo>
                    <a:pt x="2673752" y="238750"/>
                    <a:pt x="2648434" y="264068"/>
                    <a:pt x="2617203" y="264068"/>
                  </a:cubicBezTo>
                  <a:lnTo>
                    <a:pt x="56549" y="264068"/>
                  </a:lnTo>
                  <a:cubicBezTo>
                    <a:pt x="25318" y="264068"/>
                    <a:pt x="0" y="238750"/>
                    <a:pt x="0" y="207518"/>
                  </a:cubicBezTo>
                  <a:lnTo>
                    <a:pt x="0" y="56549"/>
                  </a:lnTo>
                  <a:cubicBezTo>
                    <a:pt x="0" y="25318"/>
                    <a:pt x="25318" y="0"/>
                    <a:pt x="56549"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599686" y="2348711"/>
            <a:ext cx="9831328" cy="4753964"/>
          </a:xfrm>
          <a:custGeom>
            <a:avLst/>
            <a:gdLst/>
            <a:ahLst/>
            <a:cxnLst/>
            <a:rect r="r" b="b" t="t" l="l"/>
            <a:pathLst>
              <a:path h="4753964" w="9831328">
                <a:moveTo>
                  <a:pt x="0" y="0"/>
                </a:moveTo>
                <a:lnTo>
                  <a:pt x="9831328" y="0"/>
                </a:lnTo>
                <a:lnTo>
                  <a:pt x="9831328" y="4753964"/>
                </a:lnTo>
                <a:lnTo>
                  <a:pt x="0" y="4753964"/>
                </a:lnTo>
                <a:lnTo>
                  <a:pt x="0" y="0"/>
                </a:lnTo>
                <a:close/>
              </a:path>
            </a:pathLst>
          </a:custGeom>
          <a:blipFill>
            <a:blip r:embed="rId6"/>
            <a:stretch>
              <a:fillRect l="0" t="0" r="0" b="0"/>
            </a:stretch>
          </a:blipFill>
        </p:spPr>
      </p:sp>
      <p:sp>
        <p:nvSpPr>
          <p:cNvPr name="Freeform 13" id="13"/>
          <p:cNvSpPr/>
          <p:nvPr/>
        </p:nvSpPr>
        <p:spPr>
          <a:xfrm flipH="false" flipV="false" rot="1407484">
            <a:off x="5576227" y="6952848"/>
            <a:ext cx="5279238" cy="1491385"/>
          </a:xfrm>
          <a:custGeom>
            <a:avLst/>
            <a:gdLst/>
            <a:ahLst/>
            <a:cxnLst/>
            <a:rect r="r" b="b" t="t" l="l"/>
            <a:pathLst>
              <a:path h="1491385" w="5279238">
                <a:moveTo>
                  <a:pt x="0" y="0"/>
                </a:moveTo>
                <a:lnTo>
                  <a:pt x="5279238" y="0"/>
                </a:lnTo>
                <a:lnTo>
                  <a:pt x="5279238" y="1491385"/>
                </a:lnTo>
                <a:lnTo>
                  <a:pt x="0" y="14913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5" id="15"/>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6" id="16"/>
          <p:cNvSpPr txBox="true"/>
          <p:nvPr/>
        </p:nvSpPr>
        <p:spPr>
          <a:xfrm rot="0">
            <a:off x="10204755" y="1059414"/>
            <a:ext cx="5422498"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Standalone por defecto</a:t>
            </a:r>
          </a:p>
        </p:txBody>
      </p:sp>
      <p:sp>
        <p:nvSpPr>
          <p:cNvPr name="TextBox 17" id="17"/>
          <p:cNvSpPr txBox="true"/>
          <p:nvPr/>
        </p:nvSpPr>
        <p:spPr>
          <a:xfrm rot="0">
            <a:off x="10934148" y="7740850"/>
            <a:ext cx="5208332" cy="1109345"/>
          </a:xfrm>
          <a:prstGeom prst="rect">
            <a:avLst/>
          </a:prstGeom>
        </p:spPr>
        <p:txBody>
          <a:bodyPr anchor="t" rtlCol="false" tIns="0" lIns="0" bIns="0" rIns="0">
            <a:spAutoFit/>
          </a:bodyPr>
          <a:lstStyle/>
          <a:p>
            <a:pPr algn="ctr">
              <a:lnSpc>
                <a:spcPts val="4480"/>
              </a:lnSpc>
            </a:pPr>
            <a:r>
              <a:rPr lang="en-US" sz="3200">
                <a:solidFill>
                  <a:srgbClr val="FFFFFF"/>
                </a:solidFill>
                <a:latin typeface="Lilita One"/>
                <a:ea typeface="Lilita One"/>
                <a:cs typeface="Lilita One"/>
                <a:sym typeface="Lilita One"/>
              </a:rPr>
              <a:t>Si no está standalone: false por defecto será true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4144083" y="2727566"/>
            <a:ext cx="10151904" cy="1002633"/>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38893" y="0"/>
                  </a:moveTo>
                  <a:lnTo>
                    <a:pt x="2634860" y="0"/>
                  </a:lnTo>
                  <a:cubicBezTo>
                    <a:pt x="2656340" y="0"/>
                    <a:pt x="2673752" y="17413"/>
                    <a:pt x="2673752" y="38893"/>
                  </a:cubicBezTo>
                  <a:lnTo>
                    <a:pt x="2673752" y="225175"/>
                  </a:lnTo>
                  <a:cubicBezTo>
                    <a:pt x="2673752" y="235490"/>
                    <a:pt x="2669655" y="245383"/>
                    <a:pt x="2662361" y="252676"/>
                  </a:cubicBezTo>
                  <a:cubicBezTo>
                    <a:pt x="2655067" y="259970"/>
                    <a:pt x="2645175" y="264068"/>
                    <a:pt x="2634860" y="264068"/>
                  </a:cubicBezTo>
                  <a:lnTo>
                    <a:pt x="38893" y="264068"/>
                  </a:lnTo>
                  <a:cubicBezTo>
                    <a:pt x="28578" y="264068"/>
                    <a:pt x="18685" y="259970"/>
                    <a:pt x="11391" y="252676"/>
                  </a:cubicBezTo>
                  <a:cubicBezTo>
                    <a:pt x="4098" y="245383"/>
                    <a:pt x="0" y="235490"/>
                    <a:pt x="0" y="225175"/>
                  </a:cubicBezTo>
                  <a:lnTo>
                    <a:pt x="0" y="38893"/>
                  </a:lnTo>
                  <a:cubicBezTo>
                    <a:pt x="0" y="28578"/>
                    <a:pt x="4098" y="18685"/>
                    <a:pt x="11391" y="11391"/>
                  </a:cubicBezTo>
                  <a:cubicBezTo>
                    <a:pt x="18685" y="4098"/>
                    <a:pt x="28578" y="0"/>
                    <a:pt x="38893"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3" id="13"/>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4" id="14"/>
          <p:cNvSpPr txBox="true"/>
          <p:nvPr/>
        </p:nvSpPr>
        <p:spPr>
          <a:xfrm rot="0">
            <a:off x="4686598" y="2754652"/>
            <a:ext cx="8914805" cy="853210"/>
          </a:xfrm>
          <a:prstGeom prst="rect">
            <a:avLst/>
          </a:prstGeom>
        </p:spPr>
        <p:txBody>
          <a:bodyPr anchor="t" rtlCol="false" tIns="0" lIns="0" bIns="0" rIns="0">
            <a:spAutoFit/>
          </a:bodyPr>
          <a:lstStyle/>
          <a:p>
            <a:pPr algn="ctr">
              <a:lnSpc>
                <a:spcPts val="7047"/>
              </a:lnSpc>
              <a:spcBef>
                <a:spcPct val="0"/>
              </a:spcBef>
            </a:pPr>
            <a:r>
              <a:rPr lang="en-US" b="true" sz="5034">
                <a:solidFill>
                  <a:srgbClr val="FFFFFF"/>
                </a:solidFill>
                <a:latin typeface="Montserrat Bold"/>
                <a:ea typeface="Montserrat Bold"/>
                <a:cs typeface="Montserrat Bold"/>
                <a:sym typeface="Montserrat Bold"/>
              </a:rPr>
              <a:t> Más rápido, más confiable</a:t>
            </a:r>
          </a:p>
        </p:txBody>
      </p:sp>
      <p:sp>
        <p:nvSpPr>
          <p:cNvPr name="TextBox 15" id="15"/>
          <p:cNvSpPr txBox="true"/>
          <p:nvPr/>
        </p:nvSpPr>
        <p:spPr>
          <a:xfrm rot="0">
            <a:off x="3015840" y="4384944"/>
            <a:ext cx="12408391" cy="4050352"/>
          </a:xfrm>
          <a:prstGeom prst="rect">
            <a:avLst/>
          </a:prstGeom>
        </p:spPr>
        <p:txBody>
          <a:bodyPr anchor="t" rtlCol="false" tIns="0" lIns="0" bIns="0" rIns="0">
            <a:spAutoFit/>
          </a:bodyPr>
          <a:lstStyle/>
          <a:p>
            <a:pPr algn="ctr">
              <a:lnSpc>
                <a:spcPts val="5342"/>
              </a:lnSpc>
              <a:spcBef>
                <a:spcPct val="0"/>
              </a:spcBef>
            </a:pPr>
            <a:r>
              <a:rPr lang="en-US" b="true" sz="3816">
                <a:solidFill>
                  <a:srgbClr val="FFFFFF"/>
                </a:solidFill>
                <a:latin typeface="Montserrat Bold"/>
                <a:ea typeface="Montserrat Bold"/>
                <a:cs typeface="Montserrat Bold"/>
                <a:sym typeface="Montserrat Bold"/>
              </a:rPr>
              <a:t>En los últimos dos años, Angular ha evolucionado con un enfoque en mejorar la experiencia del desarrollador y el rendimiento. La versión 19 continúa esta tendencia, haciendo más fácil crear aplicaciones web rápidas y confiables con nuevas herramientas y mejoras.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4144083" y="2727566"/>
            <a:ext cx="10151904" cy="1002633"/>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38893" y="0"/>
                  </a:moveTo>
                  <a:lnTo>
                    <a:pt x="2634860" y="0"/>
                  </a:lnTo>
                  <a:cubicBezTo>
                    <a:pt x="2656340" y="0"/>
                    <a:pt x="2673752" y="17413"/>
                    <a:pt x="2673752" y="38893"/>
                  </a:cubicBezTo>
                  <a:lnTo>
                    <a:pt x="2673752" y="225175"/>
                  </a:lnTo>
                  <a:cubicBezTo>
                    <a:pt x="2673752" y="235490"/>
                    <a:pt x="2669655" y="245383"/>
                    <a:pt x="2662361" y="252676"/>
                  </a:cubicBezTo>
                  <a:cubicBezTo>
                    <a:pt x="2655067" y="259970"/>
                    <a:pt x="2645175" y="264068"/>
                    <a:pt x="2634860" y="264068"/>
                  </a:cubicBezTo>
                  <a:lnTo>
                    <a:pt x="38893" y="264068"/>
                  </a:lnTo>
                  <a:cubicBezTo>
                    <a:pt x="28578" y="264068"/>
                    <a:pt x="18685" y="259970"/>
                    <a:pt x="11391" y="252676"/>
                  </a:cubicBezTo>
                  <a:cubicBezTo>
                    <a:pt x="4098" y="245383"/>
                    <a:pt x="0" y="235490"/>
                    <a:pt x="0" y="225175"/>
                  </a:cubicBezTo>
                  <a:lnTo>
                    <a:pt x="0" y="38893"/>
                  </a:lnTo>
                  <a:cubicBezTo>
                    <a:pt x="0" y="28578"/>
                    <a:pt x="4098" y="18685"/>
                    <a:pt x="11391" y="11391"/>
                  </a:cubicBezTo>
                  <a:cubicBezTo>
                    <a:pt x="18685" y="4098"/>
                    <a:pt x="28578" y="0"/>
                    <a:pt x="38893"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3" id="13"/>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4" id="14"/>
          <p:cNvSpPr txBox="true"/>
          <p:nvPr/>
        </p:nvSpPr>
        <p:spPr>
          <a:xfrm rot="0">
            <a:off x="5310634" y="2754652"/>
            <a:ext cx="7666732" cy="853210"/>
          </a:xfrm>
          <a:prstGeom prst="rect">
            <a:avLst/>
          </a:prstGeom>
        </p:spPr>
        <p:txBody>
          <a:bodyPr anchor="t" rtlCol="false" tIns="0" lIns="0" bIns="0" rIns="0">
            <a:spAutoFit/>
          </a:bodyPr>
          <a:lstStyle/>
          <a:p>
            <a:pPr algn="ctr">
              <a:lnSpc>
                <a:spcPts val="7047"/>
              </a:lnSpc>
              <a:spcBef>
                <a:spcPct val="0"/>
              </a:spcBef>
            </a:pPr>
            <a:r>
              <a:rPr lang="en-US" b="true" sz="5034">
                <a:solidFill>
                  <a:srgbClr val="FFFFFF"/>
                </a:solidFill>
                <a:latin typeface="Montserrat Bold"/>
                <a:ea typeface="Montserrat Bold"/>
                <a:cs typeface="Montserrat Bold"/>
                <a:sym typeface="Montserrat Bold"/>
              </a:rPr>
              <a:t>Standalone obligatorio</a:t>
            </a:r>
          </a:p>
        </p:txBody>
      </p:sp>
      <p:sp>
        <p:nvSpPr>
          <p:cNvPr name="TextBox 15" id="15"/>
          <p:cNvSpPr txBox="true"/>
          <p:nvPr/>
        </p:nvSpPr>
        <p:spPr>
          <a:xfrm rot="0">
            <a:off x="2923579" y="4203307"/>
            <a:ext cx="12440842" cy="4471670"/>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Angular 19 introduce una nueva opción de compilador llamada strictStandalone para reforzar el uso de APIs modernas en tus proyectos. Esta configuración asegura que todos los componentes, directivas y pipes de tu aplicación sean standalone, lanzando errores si se detecta alguna entidad que no cumpla con este criterio. Para activarla, basta con incluir la siguiente configuración en el archivo angular.json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9477210" y="1041950"/>
            <a:ext cx="6982178" cy="689581"/>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56549" y="0"/>
                  </a:moveTo>
                  <a:lnTo>
                    <a:pt x="2617203" y="0"/>
                  </a:lnTo>
                  <a:cubicBezTo>
                    <a:pt x="2648434" y="0"/>
                    <a:pt x="2673752" y="25318"/>
                    <a:pt x="2673752" y="56549"/>
                  </a:cubicBezTo>
                  <a:lnTo>
                    <a:pt x="2673752" y="207518"/>
                  </a:lnTo>
                  <a:cubicBezTo>
                    <a:pt x="2673752" y="238750"/>
                    <a:pt x="2648434" y="264068"/>
                    <a:pt x="2617203" y="264068"/>
                  </a:cubicBezTo>
                  <a:lnTo>
                    <a:pt x="56549" y="264068"/>
                  </a:lnTo>
                  <a:cubicBezTo>
                    <a:pt x="25318" y="264068"/>
                    <a:pt x="0" y="238750"/>
                    <a:pt x="0" y="207518"/>
                  </a:cubicBezTo>
                  <a:lnTo>
                    <a:pt x="0" y="56549"/>
                  </a:lnTo>
                  <a:cubicBezTo>
                    <a:pt x="0" y="25318"/>
                    <a:pt x="25318" y="0"/>
                    <a:pt x="56549"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3" id="13"/>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4" id="14"/>
          <p:cNvSpPr txBox="true"/>
          <p:nvPr/>
        </p:nvSpPr>
        <p:spPr>
          <a:xfrm rot="0">
            <a:off x="10279529" y="1059414"/>
            <a:ext cx="5272950"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Standalone obligatorio</a:t>
            </a:r>
          </a:p>
        </p:txBody>
      </p:sp>
      <p:sp>
        <p:nvSpPr>
          <p:cNvPr name="Freeform 15" id="15"/>
          <p:cNvSpPr/>
          <p:nvPr/>
        </p:nvSpPr>
        <p:spPr>
          <a:xfrm flipH="false" flipV="false" rot="0">
            <a:off x="4925973" y="3497329"/>
            <a:ext cx="9020175" cy="4622840"/>
          </a:xfrm>
          <a:custGeom>
            <a:avLst/>
            <a:gdLst/>
            <a:ahLst/>
            <a:cxnLst/>
            <a:rect r="r" b="b" t="t" l="l"/>
            <a:pathLst>
              <a:path h="4622840" w="9020175">
                <a:moveTo>
                  <a:pt x="0" y="0"/>
                </a:moveTo>
                <a:lnTo>
                  <a:pt x="9020175" y="0"/>
                </a:lnTo>
                <a:lnTo>
                  <a:pt x="9020175" y="4622839"/>
                </a:lnTo>
                <a:lnTo>
                  <a:pt x="0" y="4622839"/>
                </a:lnTo>
                <a:lnTo>
                  <a:pt x="0" y="0"/>
                </a:lnTo>
                <a:close/>
              </a:path>
            </a:pathLst>
          </a:custGeom>
          <a:blipFill>
            <a:blip r:embed="rId6"/>
            <a:stretch>
              <a:fillRect l="0" t="0" r="0" b="0"/>
            </a:stretch>
          </a:blipFill>
        </p:spPr>
      </p:sp>
      <p:sp>
        <p:nvSpPr>
          <p:cNvPr name="TextBox 16" id="16"/>
          <p:cNvSpPr txBox="true"/>
          <p:nvPr/>
        </p:nvSpPr>
        <p:spPr>
          <a:xfrm rot="0">
            <a:off x="5053431" y="2956149"/>
            <a:ext cx="8847558" cy="345698"/>
          </a:xfrm>
          <a:prstGeom prst="rect">
            <a:avLst/>
          </a:prstGeom>
        </p:spPr>
        <p:txBody>
          <a:bodyPr anchor="t" rtlCol="false" tIns="0" lIns="0" bIns="0" rIns="0">
            <a:spAutoFit/>
          </a:bodyPr>
          <a:lstStyle/>
          <a:p>
            <a:pPr algn="ctr">
              <a:lnSpc>
                <a:spcPts val="2825"/>
              </a:lnSpc>
              <a:spcBef>
                <a:spcPct val="0"/>
              </a:spcBef>
            </a:pPr>
            <a:r>
              <a:rPr lang="en-US" b="true" sz="2018">
                <a:solidFill>
                  <a:srgbClr val="FFFFFF"/>
                </a:solidFill>
                <a:latin typeface="Montserrat Bold"/>
                <a:ea typeface="Montserrat Bold"/>
                <a:cs typeface="Montserrat Bold"/>
                <a:sym typeface="Montserrat Bold"/>
              </a:rPr>
              <a:t>projects -&gt; &lt;nombre-del-proyecto&gt; -&gt; architect -&gt; build -&gt; options.</a:t>
            </a:r>
          </a:p>
        </p:txBody>
      </p:sp>
      <p:sp>
        <p:nvSpPr>
          <p:cNvPr name="TextBox 17" id="17"/>
          <p:cNvSpPr txBox="true"/>
          <p:nvPr/>
        </p:nvSpPr>
        <p:spPr>
          <a:xfrm rot="0">
            <a:off x="-492629" y="2446879"/>
            <a:ext cx="13150602" cy="547370"/>
          </a:xfrm>
          <a:prstGeom prst="rect">
            <a:avLst/>
          </a:prstGeom>
        </p:spPr>
        <p:txBody>
          <a:bodyPr anchor="t" rtlCol="false" tIns="0" lIns="0" bIns="0" rIns="0">
            <a:spAutoFit/>
          </a:bodyPr>
          <a:lstStyle/>
          <a:p>
            <a:pPr algn="ctr">
              <a:lnSpc>
                <a:spcPts val="4480"/>
              </a:lnSpc>
            </a:pPr>
            <a:r>
              <a:rPr lang="en-US" sz="3200">
                <a:solidFill>
                  <a:srgbClr val="FFFFFF"/>
                </a:solidFill>
                <a:latin typeface="Lilita One"/>
                <a:ea typeface="Lilita One"/>
                <a:cs typeface="Lilita One"/>
                <a:sym typeface="Lilita One"/>
              </a:rPr>
              <a:t>angular.json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4144083" y="2727566"/>
            <a:ext cx="10151904" cy="1002633"/>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38893" y="0"/>
                  </a:moveTo>
                  <a:lnTo>
                    <a:pt x="2634860" y="0"/>
                  </a:lnTo>
                  <a:cubicBezTo>
                    <a:pt x="2656340" y="0"/>
                    <a:pt x="2673752" y="17413"/>
                    <a:pt x="2673752" y="38893"/>
                  </a:cubicBezTo>
                  <a:lnTo>
                    <a:pt x="2673752" y="225175"/>
                  </a:lnTo>
                  <a:cubicBezTo>
                    <a:pt x="2673752" y="235490"/>
                    <a:pt x="2669655" y="245383"/>
                    <a:pt x="2662361" y="252676"/>
                  </a:cubicBezTo>
                  <a:cubicBezTo>
                    <a:pt x="2655067" y="259970"/>
                    <a:pt x="2645175" y="264068"/>
                    <a:pt x="2634860" y="264068"/>
                  </a:cubicBezTo>
                  <a:lnTo>
                    <a:pt x="38893" y="264068"/>
                  </a:lnTo>
                  <a:cubicBezTo>
                    <a:pt x="28578" y="264068"/>
                    <a:pt x="18685" y="259970"/>
                    <a:pt x="11391" y="252676"/>
                  </a:cubicBezTo>
                  <a:cubicBezTo>
                    <a:pt x="4098" y="245383"/>
                    <a:pt x="0" y="235490"/>
                    <a:pt x="0" y="225175"/>
                  </a:cubicBezTo>
                  <a:lnTo>
                    <a:pt x="0" y="38893"/>
                  </a:lnTo>
                  <a:cubicBezTo>
                    <a:pt x="0" y="28578"/>
                    <a:pt x="4098" y="18685"/>
                    <a:pt x="11391" y="11391"/>
                  </a:cubicBezTo>
                  <a:cubicBezTo>
                    <a:pt x="18685" y="4098"/>
                    <a:pt x="28578" y="0"/>
                    <a:pt x="38893"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3" id="13"/>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4" id="14"/>
          <p:cNvSpPr txBox="true"/>
          <p:nvPr/>
        </p:nvSpPr>
        <p:spPr>
          <a:xfrm rot="0">
            <a:off x="4472344" y="2867567"/>
            <a:ext cx="9495383" cy="646430"/>
          </a:xfrm>
          <a:prstGeom prst="rect">
            <a:avLst/>
          </a:prstGeom>
        </p:spPr>
        <p:txBody>
          <a:bodyPr anchor="t" rtlCol="false" tIns="0" lIns="0" bIns="0" rIns="0">
            <a:spAutoFit/>
          </a:bodyPr>
          <a:lstStyle/>
          <a:p>
            <a:pPr algn="ctr">
              <a:lnSpc>
                <a:spcPts val="5320"/>
              </a:lnSpc>
              <a:spcBef>
                <a:spcPct val="0"/>
              </a:spcBef>
            </a:pPr>
            <a:r>
              <a:rPr lang="en-US" b="true" sz="3800">
                <a:solidFill>
                  <a:srgbClr val="FFFFFF"/>
                </a:solidFill>
                <a:latin typeface="Montserrat Bold"/>
                <a:ea typeface="Montserrat Bold"/>
                <a:cs typeface="Montserrat Bold"/>
                <a:sym typeface="Montserrat Bold"/>
              </a:rPr>
              <a:t>Standalone: importaciones no usadas</a:t>
            </a:r>
          </a:p>
        </p:txBody>
      </p:sp>
      <p:sp>
        <p:nvSpPr>
          <p:cNvPr name="TextBox 15" id="15"/>
          <p:cNvSpPr txBox="true"/>
          <p:nvPr/>
        </p:nvSpPr>
        <p:spPr>
          <a:xfrm rot="0">
            <a:off x="2923579" y="4203307"/>
            <a:ext cx="12440842" cy="3909695"/>
          </a:xfrm>
          <a:prstGeom prst="rect">
            <a:avLst/>
          </a:prstGeom>
        </p:spPr>
        <p:txBody>
          <a:bodyPr anchor="t" rtlCol="false" tIns="0" lIns="0" bIns="0" rIns="0">
            <a:spAutoFit/>
          </a:bodyPr>
          <a:lstStyle/>
          <a:p>
            <a:pPr algn="ctr">
              <a:lnSpc>
                <a:spcPts val="4480"/>
              </a:lnSpc>
            </a:pPr>
            <a:r>
              <a:rPr lang="en-US" sz="3200" b="true">
                <a:solidFill>
                  <a:srgbClr val="FFFFFF"/>
                </a:solidFill>
                <a:latin typeface="Montserrat Bold"/>
                <a:ea typeface="Montserrat Bold"/>
                <a:cs typeface="Montserrat Bold"/>
                <a:sym typeface="Montserrat Bold"/>
              </a:rPr>
              <a:t>Desde Angular v19, Angular CLI ahora informa sobre las importaciones no utilizadas en los componentes independientes, proporcionando advertencias y la opción de eliminarlas automáticamente en el editor.</a:t>
            </a:r>
          </a:p>
          <a:p>
            <a:pPr algn="ctr">
              <a:lnSpc>
                <a:spcPts val="4480"/>
              </a:lnSpc>
              <a:spcBef>
                <a:spcPct val="0"/>
              </a:spcBef>
            </a:pPr>
            <a:r>
              <a:rPr lang="en-US" b="true" sz="3200">
                <a:solidFill>
                  <a:srgbClr val="FFFFFF"/>
                </a:solidFill>
                <a:latin typeface="Montserrat Bold"/>
                <a:ea typeface="Montserrat Bold"/>
                <a:cs typeface="Montserrat Bold"/>
                <a:sym typeface="Montserrat Bold"/>
              </a:rPr>
              <a:t>También se puede configurar para que el editor las elimine de forma automática usando la siguiente configuración: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9477210" y="1041950"/>
            <a:ext cx="6982178" cy="689581"/>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56549" y="0"/>
                  </a:moveTo>
                  <a:lnTo>
                    <a:pt x="2617203" y="0"/>
                  </a:lnTo>
                  <a:cubicBezTo>
                    <a:pt x="2648434" y="0"/>
                    <a:pt x="2673752" y="25318"/>
                    <a:pt x="2673752" y="56549"/>
                  </a:cubicBezTo>
                  <a:lnTo>
                    <a:pt x="2673752" y="207518"/>
                  </a:lnTo>
                  <a:cubicBezTo>
                    <a:pt x="2673752" y="238750"/>
                    <a:pt x="2648434" y="264068"/>
                    <a:pt x="2617203" y="264068"/>
                  </a:cubicBezTo>
                  <a:lnTo>
                    <a:pt x="56549" y="264068"/>
                  </a:lnTo>
                  <a:cubicBezTo>
                    <a:pt x="25318" y="264068"/>
                    <a:pt x="0" y="238750"/>
                    <a:pt x="0" y="207518"/>
                  </a:cubicBezTo>
                  <a:lnTo>
                    <a:pt x="0" y="56549"/>
                  </a:lnTo>
                  <a:cubicBezTo>
                    <a:pt x="0" y="25318"/>
                    <a:pt x="25318" y="0"/>
                    <a:pt x="56549"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4506935" y="3750701"/>
            <a:ext cx="9631094" cy="4894924"/>
          </a:xfrm>
          <a:custGeom>
            <a:avLst/>
            <a:gdLst/>
            <a:ahLst/>
            <a:cxnLst/>
            <a:rect r="r" b="b" t="t" l="l"/>
            <a:pathLst>
              <a:path h="4894924" w="9631094">
                <a:moveTo>
                  <a:pt x="0" y="0"/>
                </a:moveTo>
                <a:lnTo>
                  <a:pt x="9631093" y="0"/>
                </a:lnTo>
                <a:lnTo>
                  <a:pt x="9631093" y="4894923"/>
                </a:lnTo>
                <a:lnTo>
                  <a:pt x="0" y="4894923"/>
                </a:lnTo>
                <a:lnTo>
                  <a:pt x="0" y="0"/>
                </a:lnTo>
                <a:close/>
              </a:path>
            </a:pathLst>
          </a:custGeom>
          <a:blipFill>
            <a:blip r:embed="rId6"/>
            <a:stretch>
              <a:fillRect l="0" t="0" r="0" b="0"/>
            </a:stretch>
          </a:blipFill>
        </p:spPr>
      </p:sp>
      <p:sp>
        <p:nvSpPr>
          <p:cNvPr name="TextBox 13" id="13"/>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4" id="14"/>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5" id="15"/>
          <p:cNvSpPr txBox="true"/>
          <p:nvPr/>
        </p:nvSpPr>
        <p:spPr>
          <a:xfrm rot="0">
            <a:off x="10015697" y="1059414"/>
            <a:ext cx="5800614"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Importaciones no usadas</a:t>
            </a:r>
          </a:p>
        </p:txBody>
      </p:sp>
      <p:sp>
        <p:nvSpPr>
          <p:cNvPr name="TextBox 16" id="16"/>
          <p:cNvSpPr txBox="true"/>
          <p:nvPr/>
        </p:nvSpPr>
        <p:spPr>
          <a:xfrm rot="0">
            <a:off x="5053431" y="2956149"/>
            <a:ext cx="8847558" cy="345698"/>
          </a:xfrm>
          <a:prstGeom prst="rect">
            <a:avLst/>
          </a:prstGeom>
        </p:spPr>
        <p:txBody>
          <a:bodyPr anchor="t" rtlCol="false" tIns="0" lIns="0" bIns="0" rIns="0">
            <a:spAutoFit/>
          </a:bodyPr>
          <a:lstStyle/>
          <a:p>
            <a:pPr algn="ctr">
              <a:lnSpc>
                <a:spcPts val="2825"/>
              </a:lnSpc>
              <a:spcBef>
                <a:spcPct val="0"/>
              </a:spcBef>
            </a:pPr>
            <a:r>
              <a:rPr lang="en-US" b="true" sz="2018">
                <a:solidFill>
                  <a:srgbClr val="FFFFFF"/>
                </a:solidFill>
                <a:latin typeface="Montserrat Bold"/>
                <a:ea typeface="Montserrat Bold"/>
                <a:cs typeface="Montserrat Bold"/>
                <a:sym typeface="Montserrat Bold"/>
              </a:rPr>
              <a:t>projects -&gt; &lt;nombre-del-proyecto&gt; -&gt; architect -&gt; build -&gt; options.</a:t>
            </a:r>
          </a:p>
        </p:txBody>
      </p:sp>
      <p:sp>
        <p:nvSpPr>
          <p:cNvPr name="TextBox 17" id="17"/>
          <p:cNvSpPr txBox="true"/>
          <p:nvPr/>
        </p:nvSpPr>
        <p:spPr>
          <a:xfrm rot="0">
            <a:off x="-492629" y="2446879"/>
            <a:ext cx="13150602" cy="547370"/>
          </a:xfrm>
          <a:prstGeom prst="rect">
            <a:avLst/>
          </a:prstGeom>
        </p:spPr>
        <p:txBody>
          <a:bodyPr anchor="t" rtlCol="false" tIns="0" lIns="0" bIns="0" rIns="0">
            <a:spAutoFit/>
          </a:bodyPr>
          <a:lstStyle/>
          <a:p>
            <a:pPr algn="ctr">
              <a:lnSpc>
                <a:spcPts val="4480"/>
              </a:lnSpc>
            </a:pPr>
            <a:r>
              <a:rPr lang="en-US" sz="3200">
                <a:solidFill>
                  <a:srgbClr val="FFFFFF"/>
                </a:solidFill>
                <a:latin typeface="Lilita One"/>
                <a:ea typeface="Lilita One"/>
                <a:cs typeface="Lilita One"/>
                <a:sym typeface="Lilita One"/>
              </a:rPr>
              <a:t>angular.json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4144083" y="2727566"/>
            <a:ext cx="10151904" cy="1002633"/>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38893" y="0"/>
                  </a:moveTo>
                  <a:lnTo>
                    <a:pt x="2634860" y="0"/>
                  </a:lnTo>
                  <a:cubicBezTo>
                    <a:pt x="2656340" y="0"/>
                    <a:pt x="2673752" y="17413"/>
                    <a:pt x="2673752" y="38893"/>
                  </a:cubicBezTo>
                  <a:lnTo>
                    <a:pt x="2673752" y="225175"/>
                  </a:lnTo>
                  <a:cubicBezTo>
                    <a:pt x="2673752" y="235490"/>
                    <a:pt x="2669655" y="245383"/>
                    <a:pt x="2662361" y="252676"/>
                  </a:cubicBezTo>
                  <a:cubicBezTo>
                    <a:pt x="2655067" y="259970"/>
                    <a:pt x="2645175" y="264068"/>
                    <a:pt x="2634860" y="264068"/>
                  </a:cubicBezTo>
                  <a:lnTo>
                    <a:pt x="38893" y="264068"/>
                  </a:lnTo>
                  <a:cubicBezTo>
                    <a:pt x="28578" y="264068"/>
                    <a:pt x="18685" y="259970"/>
                    <a:pt x="11391" y="252676"/>
                  </a:cubicBezTo>
                  <a:cubicBezTo>
                    <a:pt x="4098" y="245383"/>
                    <a:pt x="0" y="235490"/>
                    <a:pt x="0" y="225175"/>
                  </a:cubicBezTo>
                  <a:lnTo>
                    <a:pt x="0" y="38893"/>
                  </a:lnTo>
                  <a:cubicBezTo>
                    <a:pt x="0" y="28578"/>
                    <a:pt x="4098" y="18685"/>
                    <a:pt x="11391" y="11391"/>
                  </a:cubicBezTo>
                  <a:cubicBezTo>
                    <a:pt x="18685" y="4098"/>
                    <a:pt x="28578" y="0"/>
                    <a:pt x="38893"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923579" y="4203307"/>
            <a:ext cx="12440842" cy="2223770"/>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 Angular CLI permite declarar variables de entorno durante el tiempo de compilación con la opción --define, facilitando el manejo de claves y configuraciones externas.</a:t>
            </a:r>
          </a:p>
        </p:txBody>
      </p:sp>
      <p:sp>
        <p:nvSpPr>
          <p:cNvPr name="Freeform 13" id="13"/>
          <p:cNvSpPr/>
          <p:nvPr/>
        </p:nvSpPr>
        <p:spPr>
          <a:xfrm flipH="false" flipV="false" rot="0">
            <a:off x="4357023" y="7248721"/>
            <a:ext cx="9509052" cy="1351096"/>
          </a:xfrm>
          <a:custGeom>
            <a:avLst/>
            <a:gdLst/>
            <a:ahLst/>
            <a:cxnLst/>
            <a:rect r="r" b="b" t="t" l="l"/>
            <a:pathLst>
              <a:path h="1351096" w="9509052">
                <a:moveTo>
                  <a:pt x="0" y="0"/>
                </a:moveTo>
                <a:lnTo>
                  <a:pt x="9509052" y="0"/>
                </a:lnTo>
                <a:lnTo>
                  <a:pt x="9509052" y="1351096"/>
                </a:lnTo>
                <a:lnTo>
                  <a:pt x="0" y="1351096"/>
                </a:lnTo>
                <a:lnTo>
                  <a:pt x="0" y="0"/>
                </a:lnTo>
                <a:close/>
              </a:path>
            </a:pathLst>
          </a:custGeom>
          <a:blipFill>
            <a:blip r:embed="rId6"/>
            <a:stretch>
              <a:fillRect l="0" t="-24935" r="0" b="0"/>
            </a:stretch>
          </a:blipFill>
        </p:spPr>
      </p:sp>
      <p:sp>
        <p:nvSpPr>
          <p:cNvPr name="TextBox 14" id="14"/>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5" id="15"/>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6" id="16"/>
          <p:cNvSpPr txBox="true"/>
          <p:nvPr/>
        </p:nvSpPr>
        <p:spPr>
          <a:xfrm rot="0">
            <a:off x="5474180" y="2763744"/>
            <a:ext cx="7491710" cy="844551"/>
          </a:xfrm>
          <a:prstGeom prst="rect">
            <a:avLst/>
          </a:prstGeom>
        </p:spPr>
        <p:txBody>
          <a:bodyPr anchor="t" rtlCol="false" tIns="0" lIns="0" bIns="0" rIns="0">
            <a:spAutoFit/>
          </a:bodyPr>
          <a:lstStyle/>
          <a:p>
            <a:pPr algn="ctr">
              <a:lnSpc>
                <a:spcPts val="6999"/>
              </a:lnSpc>
              <a:spcBef>
                <a:spcPct val="0"/>
              </a:spcBef>
            </a:pPr>
            <a:r>
              <a:rPr lang="en-US" b="true" sz="4999">
                <a:solidFill>
                  <a:srgbClr val="FFFFFF"/>
                </a:solidFill>
                <a:latin typeface="Montserrat Bold"/>
                <a:ea typeface="Montserrat Bold"/>
                <a:cs typeface="Montserrat Bold"/>
                <a:sym typeface="Montserrat Bold"/>
              </a:rPr>
              <a:t>Variables de ambiente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9477210" y="1041950"/>
            <a:ext cx="6982178" cy="689581"/>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56549" y="0"/>
                  </a:moveTo>
                  <a:lnTo>
                    <a:pt x="2617203" y="0"/>
                  </a:lnTo>
                  <a:cubicBezTo>
                    <a:pt x="2648434" y="0"/>
                    <a:pt x="2673752" y="25318"/>
                    <a:pt x="2673752" y="56549"/>
                  </a:cubicBezTo>
                  <a:lnTo>
                    <a:pt x="2673752" y="207518"/>
                  </a:lnTo>
                  <a:cubicBezTo>
                    <a:pt x="2673752" y="238750"/>
                    <a:pt x="2648434" y="264068"/>
                    <a:pt x="2617203" y="264068"/>
                  </a:cubicBezTo>
                  <a:lnTo>
                    <a:pt x="56549" y="264068"/>
                  </a:lnTo>
                  <a:cubicBezTo>
                    <a:pt x="25318" y="264068"/>
                    <a:pt x="0" y="238750"/>
                    <a:pt x="0" y="207518"/>
                  </a:cubicBezTo>
                  <a:lnTo>
                    <a:pt x="0" y="56549"/>
                  </a:lnTo>
                  <a:cubicBezTo>
                    <a:pt x="0" y="25318"/>
                    <a:pt x="25318" y="0"/>
                    <a:pt x="56549"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786433" y="3304820"/>
            <a:ext cx="14851436" cy="4595287"/>
          </a:xfrm>
          <a:custGeom>
            <a:avLst/>
            <a:gdLst/>
            <a:ahLst/>
            <a:cxnLst/>
            <a:rect r="r" b="b" t="t" l="l"/>
            <a:pathLst>
              <a:path h="4595287" w="14851436">
                <a:moveTo>
                  <a:pt x="0" y="0"/>
                </a:moveTo>
                <a:lnTo>
                  <a:pt x="14851436" y="0"/>
                </a:lnTo>
                <a:lnTo>
                  <a:pt x="14851436" y="4595287"/>
                </a:lnTo>
                <a:lnTo>
                  <a:pt x="0" y="4595287"/>
                </a:lnTo>
                <a:lnTo>
                  <a:pt x="0" y="0"/>
                </a:lnTo>
                <a:close/>
              </a:path>
            </a:pathLst>
          </a:custGeom>
          <a:blipFill>
            <a:blip r:embed="rId6"/>
            <a:stretch>
              <a:fillRect l="0" t="0" r="0" b="0"/>
            </a:stretch>
          </a:blipFill>
        </p:spPr>
      </p:sp>
      <p:sp>
        <p:nvSpPr>
          <p:cNvPr name="TextBox 13" id="13"/>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4" id="14"/>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5" id="15"/>
          <p:cNvSpPr txBox="true"/>
          <p:nvPr/>
        </p:nvSpPr>
        <p:spPr>
          <a:xfrm rot="0">
            <a:off x="10015697" y="1059414"/>
            <a:ext cx="5800614"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Importaciones no usadas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4144083" y="2217444"/>
            <a:ext cx="10151904" cy="1002633"/>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38893" y="0"/>
                  </a:moveTo>
                  <a:lnTo>
                    <a:pt x="2634860" y="0"/>
                  </a:lnTo>
                  <a:cubicBezTo>
                    <a:pt x="2656340" y="0"/>
                    <a:pt x="2673752" y="17413"/>
                    <a:pt x="2673752" y="38893"/>
                  </a:cubicBezTo>
                  <a:lnTo>
                    <a:pt x="2673752" y="225175"/>
                  </a:lnTo>
                  <a:cubicBezTo>
                    <a:pt x="2673752" y="235490"/>
                    <a:pt x="2669655" y="245383"/>
                    <a:pt x="2662361" y="252676"/>
                  </a:cubicBezTo>
                  <a:cubicBezTo>
                    <a:pt x="2655067" y="259970"/>
                    <a:pt x="2645175" y="264068"/>
                    <a:pt x="2634860" y="264068"/>
                  </a:cubicBezTo>
                  <a:lnTo>
                    <a:pt x="38893" y="264068"/>
                  </a:lnTo>
                  <a:cubicBezTo>
                    <a:pt x="28578" y="264068"/>
                    <a:pt x="18685" y="259970"/>
                    <a:pt x="11391" y="252676"/>
                  </a:cubicBezTo>
                  <a:cubicBezTo>
                    <a:pt x="4098" y="245383"/>
                    <a:pt x="0" y="235490"/>
                    <a:pt x="0" y="225175"/>
                  </a:cubicBezTo>
                  <a:lnTo>
                    <a:pt x="0" y="38893"/>
                  </a:lnTo>
                  <a:cubicBezTo>
                    <a:pt x="0" y="28578"/>
                    <a:pt x="4098" y="18685"/>
                    <a:pt x="11391" y="11391"/>
                  </a:cubicBezTo>
                  <a:cubicBezTo>
                    <a:pt x="18685" y="4098"/>
                    <a:pt x="28578" y="0"/>
                    <a:pt x="38893"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4416176" y="5898715"/>
            <a:ext cx="9461296" cy="3466062"/>
          </a:xfrm>
          <a:custGeom>
            <a:avLst/>
            <a:gdLst/>
            <a:ahLst/>
            <a:cxnLst/>
            <a:rect r="r" b="b" t="t" l="l"/>
            <a:pathLst>
              <a:path h="3466062" w="9461296">
                <a:moveTo>
                  <a:pt x="0" y="0"/>
                </a:moveTo>
                <a:lnTo>
                  <a:pt x="9461297" y="0"/>
                </a:lnTo>
                <a:lnTo>
                  <a:pt x="9461297" y="3466062"/>
                </a:lnTo>
                <a:lnTo>
                  <a:pt x="0" y="3466062"/>
                </a:lnTo>
                <a:lnTo>
                  <a:pt x="0" y="0"/>
                </a:lnTo>
                <a:close/>
              </a:path>
            </a:pathLst>
          </a:custGeom>
          <a:blipFill>
            <a:blip r:embed="rId6"/>
            <a:stretch>
              <a:fillRect l="0" t="-14043" r="0" b="-6628"/>
            </a:stretch>
          </a:blipFill>
        </p:spPr>
      </p:sp>
      <p:sp>
        <p:nvSpPr>
          <p:cNvPr name="TextBox 13" id="13"/>
          <p:cNvSpPr txBox="true"/>
          <p:nvPr/>
        </p:nvSpPr>
        <p:spPr>
          <a:xfrm rot="0">
            <a:off x="2923579" y="3418935"/>
            <a:ext cx="12440842" cy="2223770"/>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Angular ahora permite declarar variables locales en las plantillas mediante una nueva sintaxis de bloques. Esta característica, disponible desde Angular v18.1, se usa con variables de plantilla y el pipe async. Ejemplo:</a:t>
            </a:r>
          </a:p>
        </p:txBody>
      </p:sp>
      <p:sp>
        <p:nvSpPr>
          <p:cNvPr name="TextBox 14" id="14"/>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5" id="15"/>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6" id="16"/>
          <p:cNvSpPr txBox="true"/>
          <p:nvPr/>
        </p:nvSpPr>
        <p:spPr>
          <a:xfrm rot="0">
            <a:off x="4806463" y="2304422"/>
            <a:ext cx="8827145" cy="752475"/>
          </a:xfrm>
          <a:prstGeom prst="rect">
            <a:avLst/>
          </a:prstGeom>
        </p:spPr>
        <p:txBody>
          <a:bodyPr anchor="t" rtlCol="false" tIns="0" lIns="0" bIns="0" rIns="0">
            <a:spAutoFit/>
          </a:bodyPr>
          <a:lstStyle/>
          <a:p>
            <a:pPr algn="ctr">
              <a:lnSpc>
                <a:spcPts val="6299"/>
              </a:lnSpc>
              <a:spcBef>
                <a:spcPct val="0"/>
              </a:spcBef>
            </a:pPr>
            <a:r>
              <a:rPr lang="en-US" b="true" sz="4499">
                <a:solidFill>
                  <a:srgbClr val="FFFFFF"/>
                </a:solidFill>
                <a:latin typeface="Montserrat Bold"/>
                <a:ea typeface="Montserrat Bold"/>
                <a:cs typeface="Montserrat Bold"/>
                <a:sym typeface="Montserrat Bold"/>
              </a:rPr>
              <a:t>Variables locales en plantillas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9477210" y="1041950"/>
            <a:ext cx="6982178" cy="689581"/>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56549" y="0"/>
                  </a:moveTo>
                  <a:lnTo>
                    <a:pt x="2617203" y="0"/>
                  </a:lnTo>
                  <a:cubicBezTo>
                    <a:pt x="2648434" y="0"/>
                    <a:pt x="2673752" y="25318"/>
                    <a:pt x="2673752" y="56549"/>
                  </a:cubicBezTo>
                  <a:lnTo>
                    <a:pt x="2673752" y="207518"/>
                  </a:lnTo>
                  <a:cubicBezTo>
                    <a:pt x="2673752" y="238750"/>
                    <a:pt x="2648434" y="264068"/>
                    <a:pt x="2617203" y="264068"/>
                  </a:cubicBezTo>
                  <a:lnTo>
                    <a:pt x="56549" y="264068"/>
                  </a:lnTo>
                  <a:cubicBezTo>
                    <a:pt x="25318" y="264068"/>
                    <a:pt x="0" y="238750"/>
                    <a:pt x="0" y="207518"/>
                  </a:cubicBezTo>
                  <a:lnTo>
                    <a:pt x="0" y="56549"/>
                  </a:lnTo>
                  <a:cubicBezTo>
                    <a:pt x="0" y="25318"/>
                    <a:pt x="25318" y="0"/>
                    <a:pt x="56549"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786433" y="3304820"/>
            <a:ext cx="14851436" cy="4595287"/>
          </a:xfrm>
          <a:custGeom>
            <a:avLst/>
            <a:gdLst/>
            <a:ahLst/>
            <a:cxnLst/>
            <a:rect r="r" b="b" t="t" l="l"/>
            <a:pathLst>
              <a:path h="4595287" w="14851436">
                <a:moveTo>
                  <a:pt x="0" y="0"/>
                </a:moveTo>
                <a:lnTo>
                  <a:pt x="14851436" y="0"/>
                </a:lnTo>
                <a:lnTo>
                  <a:pt x="14851436" y="4595287"/>
                </a:lnTo>
                <a:lnTo>
                  <a:pt x="0" y="4595287"/>
                </a:lnTo>
                <a:lnTo>
                  <a:pt x="0" y="0"/>
                </a:lnTo>
                <a:close/>
              </a:path>
            </a:pathLst>
          </a:custGeom>
          <a:blipFill>
            <a:blip r:embed="rId6"/>
            <a:stretch>
              <a:fillRect l="0" t="0" r="0" b="0"/>
            </a:stretch>
          </a:blipFill>
        </p:spPr>
      </p:sp>
      <p:sp>
        <p:nvSpPr>
          <p:cNvPr name="TextBox 13" id="13"/>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4" id="14"/>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5" id="15"/>
          <p:cNvSpPr txBox="true"/>
          <p:nvPr/>
        </p:nvSpPr>
        <p:spPr>
          <a:xfrm rot="0">
            <a:off x="10015697" y="1059414"/>
            <a:ext cx="5800614"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Importaciones no usadas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4144083" y="2727566"/>
            <a:ext cx="10151904" cy="1002633"/>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38893" y="0"/>
                  </a:moveTo>
                  <a:lnTo>
                    <a:pt x="2634860" y="0"/>
                  </a:lnTo>
                  <a:cubicBezTo>
                    <a:pt x="2656340" y="0"/>
                    <a:pt x="2673752" y="17413"/>
                    <a:pt x="2673752" y="38893"/>
                  </a:cubicBezTo>
                  <a:lnTo>
                    <a:pt x="2673752" y="225175"/>
                  </a:lnTo>
                  <a:cubicBezTo>
                    <a:pt x="2673752" y="235490"/>
                    <a:pt x="2669655" y="245383"/>
                    <a:pt x="2662361" y="252676"/>
                  </a:cubicBezTo>
                  <a:cubicBezTo>
                    <a:pt x="2655067" y="259970"/>
                    <a:pt x="2645175" y="264068"/>
                    <a:pt x="2634860" y="264068"/>
                  </a:cubicBezTo>
                  <a:lnTo>
                    <a:pt x="38893" y="264068"/>
                  </a:lnTo>
                  <a:cubicBezTo>
                    <a:pt x="28578" y="264068"/>
                    <a:pt x="18685" y="259970"/>
                    <a:pt x="11391" y="252676"/>
                  </a:cubicBezTo>
                  <a:cubicBezTo>
                    <a:pt x="4098" y="245383"/>
                    <a:pt x="0" y="235490"/>
                    <a:pt x="0" y="225175"/>
                  </a:cubicBezTo>
                  <a:lnTo>
                    <a:pt x="0" y="38893"/>
                  </a:lnTo>
                  <a:cubicBezTo>
                    <a:pt x="0" y="28578"/>
                    <a:pt x="4098" y="18685"/>
                    <a:pt x="11391" y="11391"/>
                  </a:cubicBezTo>
                  <a:cubicBezTo>
                    <a:pt x="18685" y="4098"/>
                    <a:pt x="28578" y="0"/>
                    <a:pt x="38893"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3" id="13"/>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4" id="14"/>
          <p:cNvSpPr txBox="true"/>
          <p:nvPr/>
        </p:nvSpPr>
        <p:spPr>
          <a:xfrm rot="0">
            <a:off x="5642446" y="2754652"/>
            <a:ext cx="7003107" cy="853210"/>
          </a:xfrm>
          <a:prstGeom prst="rect">
            <a:avLst/>
          </a:prstGeom>
        </p:spPr>
        <p:txBody>
          <a:bodyPr anchor="t" rtlCol="false" tIns="0" lIns="0" bIns="0" rIns="0">
            <a:spAutoFit/>
          </a:bodyPr>
          <a:lstStyle/>
          <a:p>
            <a:pPr algn="ctr">
              <a:lnSpc>
                <a:spcPts val="7047"/>
              </a:lnSpc>
              <a:spcBef>
                <a:spcPct val="0"/>
              </a:spcBef>
            </a:pPr>
            <a:r>
              <a:rPr lang="en-US" b="true" sz="5034">
                <a:solidFill>
                  <a:srgbClr val="FFFFFF"/>
                </a:solidFill>
                <a:latin typeface="Montserrat Bold"/>
                <a:ea typeface="Montserrat Bold"/>
                <a:cs typeface="Montserrat Bold"/>
                <a:sym typeface="Montserrat Bold"/>
              </a:rPr>
              <a:t>Mejoras en el testing</a:t>
            </a:r>
          </a:p>
        </p:txBody>
      </p:sp>
      <p:sp>
        <p:nvSpPr>
          <p:cNvPr name="TextBox 15" id="15"/>
          <p:cNvSpPr txBox="true"/>
          <p:nvPr/>
        </p:nvSpPr>
        <p:spPr>
          <a:xfrm rot="0">
            <a:off x="2923579" y="4203307"/>
            <a:ext cx="12440842" cy="4471670"/>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Angular sigue optimizando sus herramientas de testing con soporte para Jest y Web Test Runner. Ahora, puedes usar un modo experimental de Karma con el compilador basado en esbuild, lo que mejora los tiempos de construcción y habilita características modernas sin comprometer tus pruebas. Con Karma en desuso para 2025, Angular busca elegir un nuevo estándar para sus test runners en base al feedback de la comunidad.</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4144083" y="2727566"/>
            <a:ext cx="10151904" cy="1002633"/>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38893" y="0"/>
                  </a:moveTo>
                  <a:lnTo>
                    <a:pt x="2634860" y="0"/>
                  </a:lnTo>
                  <a:cubicBezTo>
                    <a:pt x="2656340" y="0"/>
                    <a:pt x="2673752" y="17413"/>
                    <a:pt x="2673752" y="38893"/>
                  </a:cubicBezTo>
                  <a:lnTo>
                    <a:pt x="2673752" y="225175"/>
                  </a:lnTo>
                  <a:cubicBezTo>
                    <a:pt x="2673752" y="235490"/>
                    <a:pt x="2669655" y="245383"/>
                    <a:pt x="2662361" y="252676"/>
                  </a:cubicBezTo>
                  <a:cubicBezTo>
                    <a:pt x="2655067" y="259970"/>
                    <a:pt x="2645175" y="264068"/>
                    <a:pt x="2634860" y="264068"/>
                  </a:cubicBezTo>
                  <a:lnTo>
                    <a:pt x="38893" y="264068"/>
                  </a:lnTo>
                  <a:cubicBezTo>
                    <a:pt x="28578" y="264068"/>
                    <a:pt x="18685" y="259970"/>
                    <a:pt x="11391" y="252676"/>
                  </a:cubicBezTo>
                  <a:cubicBezTo>
                    <a:pt x="4098" y="245383"/>
                    <a:pt x="0" y="235490"/>
                    <a:pt x="0" y="225175"/>
                  </a:cubicBezTo>
                  <a:lnTo>
                    <a:pt x="0" y="38893"/>
                  </a:lnTo>
                  <a:cubicBezTo>
                    <a:pt x="0" y="28578"/>
                    <a:pt x="4098" y="18685"/>
                    <a:pt x="11391" y="11391"/>
                  </a:cubicBezTo>
                  <a:cubicBezTo>
                    <a:pt x="18685" y="4098"/>
                    <a:pt x="28578" y="0"/>
                    <a:pt x="38893"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3" id="13"/>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4" id="14"/>
          <p:cNvSpPr txBox="true"/>
          <p:nvPr/>
        </p:nvSpPr>
        <p:spPr>
          <a:xfrm rot="0">
            <a:off x="4928592" y="2754652"/>
            <a:ext cx="8430816" cy="853210"/>
          </a:xfrm>
          <a:prstGeom prst="rect">
            <a:avLst/>
          </a:prstGeom>
        </p:spPr>
        <p:txBody>
          <a:bodyPr anchor="t" rtlCol="false" tIns="0" lIns="0" bIns="0" rIns="0">
            <a:spAutoFit/>
          </a:bodyPr>
          <a:lstStyle/>
          <a:p>
            <a:pPr algn="ctr">
              <a:lnSpc>
                <a:spcPts val="7047"/>
              </a:lnSpc>
              <a:spcBef>
                <a:spcPct val="0"/>
              </a:spcBef>
            </a:pPr>
            <a:r>
              <a:rPr lang="en-US" b="true" sz="5034">
                <a:solidFill>
                  <a:srgbClr val="FFFFFF"/>
                </a:solidFill>
                <a:latin typeface="Montserrat Bold"/>
                <a:ea typeface="Montserrat Bold"/>
                <a:cs typeface="Montserrat Bold"/>
                <a:sym typeface="Montserrat Bold"/>
              </a:rPr>
              <a:t>Seguridad desde el inicio</a:t>
            </a:r>
          </a:p>
        </p:txBody>
      </p:sp>
      <p:sp>
        <p:nvSpPr>
          <p:cNvPr name="TextBox 15" id="15"/>
          <p:cNvSpPr txBox="true"/>
          <p:nvPr/>
        </p:nvSpPr>
        <p:spPr>
          <a:xfrm rot="0">
            <a:off x="2923579" y="4203307"/>
            <a:ext cx="12440842" cy="3909695"/>
          </a:xfrm>
          <a:prstGeom prst="rect">
            <a:avLst/>
          </a:prstGeom>
        </p:spPr>
        <p:txBody>
          <a:bodyPr anchor="t" rtlCol="false" tIns="0" lIns="0" bIns="0" rIns="0">
            <a:spAutoFit/>
          </a:bodyPr>
          <a:lstStyle/>
          <a:p>
            <a:pPr algn="ctr">
              <a:lnSpc>
                <a:spcPts val="4480"/>
              </a:lnSpc>
              <a:spcBef>
                <a:spcPct val="0"/>
              </a:spcBef>
            </a:pPr>
            <a:r>
              <a:rPr lang="en-US" b="true" sz="3200">
                <a:solidFill>
                  <a:srgbClr val="FFFFFF"/>
                </a:solidFill>
                <a:latin typeface="Montserrat Bold"/>
                <a:ea typeface="Montserrat Bold"/>
                <a:cs typeface="Montserrat Bold"/>
                <a:sym typeface="Montserrat Bold"/>
              </a:rPr>
              <a:t>Angular 19 introduce un generador automático de Políticas de Seguridad de Contenido (CSP) basadas en hashes. Esto protege tu aplicación contra scripts maliciosos al validar los hashes de los scripts inline en tiempo de ejecución. Esta funcionalidad está disponible como vista previa, activándose mediante el atributo autoCSP en tu configuración de angular.json.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4144083" y="2727566"/>
            <a:ext cx="10151904" cy="1002633"/>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38893" y="0"/>
                  </a:moveTo>
                  <a:lnTo>
                    <a:pt x="2634860" y="0"/>
                  </a:lnTo>
                  <a:cubicBezTo>
                    <a:pt x="2656340" y="0"/>
                    <a:pt x="2673752" y="17413"/>
                    <a:pt x="2673752" y="38893"/>
                  </a:cubicBezTo>
                  <a:lnTo>
                    <a:pt x="2673752" y="225175"/>
                  </a:lnTo>
                  <a:cubicBezTo>
                    <a:pt x="2673752" y="235490"/>
                    <a:pt x="2669655" y="245383"/>
                    <a:pt x="2662361" y="252676"/>
                  </a:cubicBezTo>
                  <a:cubicBezTo>
                    <a:pt x="2655067" y="259970"/>
                    <a:pt x="2645175" y="264068"/>
                    <a:pt x="2634860" y="264068"/>
                  </a:cubicBezTo>
                  <a:lnTo>
                    <a:pt x="38893" y="264068"/>
                  </a:lnTo>
                  <a:cubicBezTo>
                    <a:pt x="28578" y="264068"/>
                    <a:pt x="18685" y="259970"/>
                    <a:pt x="11391" y="252676"/>
                  </a:cubicBezTo>
                  <a:cubicBezTo>
                    <a:pt x="4098" y="245383"/>
                    <a:pt x="0" y="235490"/>
                    <a:pt x="0" y="225175"/>
                  </a:cubicBezTo>
                  <a:lnTo>
                    <a:pt x="0" y="38893"/>
                  </a:lnTo>
                  <a:cubicBezTo>
                    <a:pt x="0" y="28578"/>
                    <a:pt x="4098" y="18685"/>
                    <a:pt x="11391" y="11391"/>
                  </a:cubicBezTo>
                  <a:cubicBezTo>
                    <a:pt x="18685" y="4098"/>
                    <a:pt x="28578" y="0"/>
                    <a:pt x="38893"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3" id="13"/>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4" id="14"/>
          <p:cNvSpPr txBox="true"/>
          <p:nvPr/>
        </p:nvSpPr>
        <p:spPr>
          <a:xfrm rot="0">
            <a:off x="4752826" y="2754652"/>
            <a:ext cx="8782348" cy="853210"/>
          </a:xfrm>
          <a:prstGeom prst="rect">
            <a:avLst/>
          </a:prstGeom>
        </p:spPr>
        <p:txBody>
          <a:bodyPr anchor="t" rtlCol="false" tIns="0" lIns="0" bIns="0" rIns="0">
            <a:spAutoFit/>
          </a:bodyPr>
          <a:lstStyle/>
          <a:p>
            <a:pPr algn="ctr">
              <a:lnSpc>
                <a:spcPts val="7047"/>
              </a:lnSpc>
              <a:spcBef>
                <a:spcPct val="0"/>
              </a:spcBef>
            </a:pPr>
            <a:r>
              <a:rPr lang="en-US" b="true" sz="5034">
                <a:solidFill>
                  <a:srgbClr val="FFFFFF"/>
                </a:solidFill>
                <a:latin typeface="Montserrat Bold"/>
                <a:ea typeface="Montserrat Bold"/>
                <a:cs typeface="Montserrat Bold"/>
                <a:sym typeface="Montserrat Bold"/>
              </a:rPr>
              <a:t>PUNTOS</a:t>
            </a:r>
            <a:r>
              <a:rPr lang="en-US" b="true" sz="5034">
                <a:solidFill>
                  <a:srgbClr val="FFFFFF"/>
                </a:solidFill>
                <a:latin typeface="Montserrat Bold"/>
                <a:ea typeface="Montserrat Bold"/>
                <a:cs typeface="Montserrat Bold"/>
                <a:sym typeface="Montserrat Bold"/>
              </a:rPr>
              <a:t> DESTACADOS</a:t>
            </a:r>
          </a:p>
        </p:txBody>
      </p:sp>
      <p:sp>
        <p:nvSpPr>
          <p:cNvPr name="TextBox 15" id="15"/>
          <p:cNvSpPr txBox="true"/>
          <p:nvPr/>
        </p:nvSpPr>
        <p:spPr>
          <a:xfrm rot="0">
            <a:off x="3015840" y="4104005"/>
            <a:ext cx="12408391" cy="5059045"/>
          </a:xfrm>
          <a:prstGeom prst="rect">
            <a:avLst/>
          </a:prstGeom>
        </p:spPr>
        <p:txBody>
          <a:bodyPr anchor="t" rtlCol="false" tIns="0" lIns="0" bIns="0" rIns="0">
            <a:spAutoFit/>
          </a:bodyPr>
          <a:lstStyle/>
          <a:p>
            <a:pPr algn="l" marL="474979" indent="-237490" lvl="1">
              <a:lnSpc>
                <a:spcPts val="3079"/>
              </a:lnSpc>
              <a:spcBef>
                <a:spcPct val="0"/>
              </a:spcBef>
              <a:buAutoNum type="arabicPeriod" startAt="1"/>
            </a:pPr>
            <a:r>
              <a:rPr lang="en-US" b="true" sz="2199">
                <a:solidFill>
                  <a:srgbClr val="FFFFFF"/>
                </a:solidFill>
                <a:latin typeface="Montserrat Bold"/>
                <a:ea typeface="Montserrat Bold"/>
                <a:cs typeface="Montserrat Bold"/>
                <a:sym typeface="Montserrat Bold"/>
              </a:rPr>
              <a:t>Hidratació</a:t>
            </a:r>
            <a:r>
              <a:rPr lang="en-US" b="true" sz="2199">
                <a:solidFill>
                  <a:srgbClr val="FFFFFF"/>
                </a:solidFill>
                <a:latin typeface="Montserrat Bold"/>
                <a:ea typeface="Montserrat Bold"/>
                <a:cs typeface="Montserrat Bold"/>
                <a:sym typeface="Montserrat Bold"/>
              </a:rPr>
              <a:t>n incremental</a:t>
            </a:r>
            <a:r>
              <a:rPr lang="en-US" sz="2199">
                <a:solidFill>
                  <a:srgbClr val="FFFFFF"/>
                </a:solidFill>
                <a:latin typeface="Montserrat"/>
                <a:ea typeface="Montserrat"/>
                <a:cs typeface="Montserrat"/>
                <a:sym typeface="Montserrat"/>
              </a:rPr>
              <a:t>: Carga de componentes UI de forma perezosa según la interacción del usuario.</a:t>
            </a:r>
          </a:p>
          <a:p>
            <a:pPr algn="l" marL="474979" indent="-237490" lvl="1">
              <a:lnSpc>
                <a:spcPts val="3079"/>
              </a:lnSpc>
              <a:spcBef>
                <a:spcPct val="0"/>
              </a:spcBef>
              <a:buAutoNum type="arabicPeriod" startAt="1"/>
            </a:pPr>
            <a:r>
              <a:rPr lang="en-US" b="true" sz="2199">
                <a:solidFill>
                  <a:srgbClr val="FFFFFF"/>
                </a:solidFill>
                <a:latin typeface="Montserrat Bold"/>
                <a:ea typeface="Montserrat Bold"/>
                <a:cs typeface="Montserrat Bold"/>
                <a:sym typeface="Montserrat Bold"/>
              </a:rPr>
              <a:t>Reproducción de eventos</a:t>
            </a:r>
            <a:r>
              <a:rPr lang="en-US" sz="2199">
                <a:solidFill>
                  <a:srgbClr val="FFFFFF"/>
                </a:solidFill>
                <a:latin typeface="Montserrat"/>
                <a:ea typeface="Montserrat"/>
                <a:cs typeface="Montserrat"/>
                <a:sym typeface="Montserrat"/>
              </a:rPr>
              <a:t>: Garantiza la continuidad de las acciones del usuario en aplicaciones renderizadas del lado del servidor (SSR).</a:t>
            </a:r>
          </a:p>
          <a:p>
            <a:pPr algn="l" marL="474979" indent="-237490" lvl="1">
              <a:lnSpc>
                <a:spcPts val="3079"/>
              </a:lnSpc>
              <a:spcBef>
                <a:spcPct val="0"/>
              </a:spcBef>
              <a:buAutoNum type="arabicPeriod" startAt="1"/>
            </a:pPr>
            <a:r>
              <a:rPr lang="en-US" b="true" sz="2199">
                <a:solidFill>
                  <a:srgbClr val="FFFFFF"/>
                </a:solidFill>
                <a:latin typeface="Montserrat Bold"/>
                <a:ea typeface="Montserrat Bold"/>
                <a:cs typeface="Montserrat Bold"/>
                <a:sym typeface="Montserrat Bold"/>
              </a:rPr>
              <a:t>Modos de renderizado por ruta</a:t>
            </a:r>
            <a:r>
              <a:rPr lang="en-US" sz="2199">
                <a:solidFill>
                  <a:srgbClr val="FFFFFF"/>
                </a:solidFill>
                <a:latin typeface="Montserrat"/>
                <a:ea typeface="Montserrat"/>
                <a:cs typeface="Montserrat"/>
                <a:sym typeface="Montserrat"/>
              </a:rPr>
              <a:t>: Optimización del renderizado por ruta (servidor, cliente, prerenderizado).</a:t>
            </a:r>
          </a:p>
          <a:p>
            <a:pPr algn="l" marL="474979" indent="-237490" lvl="1">
              <a:lnSpc>
                <a:spcPts val="3079"/>
              </a:lnSpc>
              <a:spcBef>
                <a:spcPct val="0"/>
              </a:spcBef>
              <a:buAutoNum type="arabicPeriod" startAt="1"/>
            </a:pPr>
            <a:r>
              <a:rPr lang="en-US" b="true" sz="2199">
                <a:solidFill>
                  <a:srgbClr val="FFFFFF"/>
                </a:solidFill>
                <a:latin typeface="Montserrat Bold"/>
                <a:ea typeface="Montserrat Bold"/>
                <a:cs typeface="Montserrat Bold"/>
                <a:sym typeface="Montserrat Bold"/>
              </a:rPr>
              <a:t>Reactividad mejorada</a:t>
            </a:r>
            <a:r>
              <a:rPr lang="en-US" sz="2199">
                <a:solidFill>
                  <a:srgbClr val="FFFFFF"/>
                </a:solidFill>
                <a:latin typeface="Montserrat"/>
                <a:ea typeface="Montserrat"/>
                <a:cs typeface="Montserrat"/>
                <a:sym typeface="Montserrat"/>
              </a:rPr>
              <a:t>: APIs estabilizadas, nuevos linkedSignal y primitivos de recursos.</a:t>
            </a:r>
          </a:p>
          <a:p>
            <a:pPr algn="l" marL="474979" indent="-237490" lvl="1">
              <a:lnSpc>
                <a:spcPts val="3079"/>
              </a:lnSpc>
              <a:spcBef>
                <a:spcPct val="0"/>
              </a:spcBef>
              <a:buAutoNum type="arabicPeriod" startAt="1"/>
            </a:pPr>
            <a:r>
              <a:rPr lang="en-US" b="true" sz="2199">
                <a:solidFill>
                  <a:srgbClr val="FFFFFF"/>
                </a:solidFill>
                <a:latin typeface="Montserrat Bold"/>
                <a:ea typeface="Montserrat Bold"/>
                <a:cs typeface="Montserrat Bold"/>
                <a:sym typeface="Montserrat Bold"/>
              </a:rPr>
              <a:t>Herramientas para desarrolladores</a:t>
            </a:r>
            <a:r>
              <a:rPr lang="en-US" sz="2199">
                <a:solidFill>
                  <a:srgbClr val="FFFFFF"/>
                </a:solidFill>
                <a:latin typeface="Montserrat"/>
                <a:ea typeface="Montserrat"/>
                <a:cs typeface="Montserrat"/>
                <a:sym typeface="Montserrat"/>
              </a:rPr>
              <a:t>: Reemplazo de módulos en caliente (HMR), detección de importaciones no utilizadas, variables locales en plantillas.</a:t>
            </a:r>
          </a:p>
          <a:p>
            <a:pPr algn="l" marL="474979" indent="-237490" lvl="1">
              <a:lnSpc>
                <a:spcPts val="3079"/>
              </a:lnSpc>
              <a:spcBef>
                <a:spcPct val="0"/>
              </a:spcBef>
              <a:buAutoNum type="arabicPeriod" startAt="1"/>
            </a:pPr>
            <a:r>
              <a:rPr lang="en-US" b="true" sz="2199">
                <a:solidFill>
                  <a:srgbClr val="FFFFFF"/>
                </a:solidFill>
                <a:latin typeface="Montserrat Bold"/>
                <a:ea typeface="Montserrat Bold"/>
                <a:cs typeface="Montserrat Bold"/>
                <a:sym typeface="Montserrat Bold"/>
              </a:rPr>
              <a:t>Actualizaciones de Material y CDK</a:t>
            </a:r>
            <a:r>
              <a:rPr lang="en-US" sz="2199">
                <a:solidFill>
                  <a:srgbClr val="FFFFFF"/>
                </a:solidFill>
                <a:latin typeface="Montserrat"/>
                <a:ea typeface="Montserrat"/>
                <a:cs typeface="Montserrat"/>
                <a:sym typeface="Montserrat"/>
              </a:rPr>
              <a:t>: Drag &amp; drop en 2D, selector de tiempo y temas avanzados.</a:t>
            </a:r>
          </a:p>
          <a:p>
            <a:pPr algn="l" marL="474979" indent="-237490" lvl="1">
              <a:lnSpc>
                <a:spcPts val="3079"/>
              </a:lnSpc>
              <a:spcBef>
                <a:spcPct val="0"/>
              </a:spcBef>
              <a:buAutoNum type="arabicPeriod" startAt="1"/>
            </a:pPr>
            <a:r>
              <a:rPr lang="en-US" b="true" sz="2199">
                <a:solidFill>
                  <a:srgbClr val="FFFFFF"/>
                </a:solidFill>
                <a:latin typeface="Montserrat Bold"/>
                <a:ea typeface="Montserrat Bold"/>
                <a:cs typeface="Montserrat Bold"/>
                <a:sym typeface="Montserrat Bold"/>
              </a:rPr>
              <a:t>Angular zoneless</a:t>
            </a:r>
            <a:r>
              <a:rPr lang="en-US" sz="2199">
                <a:solidFill>
                  <a:srgbClr val="FFFFFF"/>
                </a:solidFill>
                <a:latin typeface="Montserrat"/>
                <a:ea typeface="Montserrat"/>
                <a:cs typeface="Montserrat"/>
                <a:sym typeface="Montserrat"/>
              </a:rPr>
              <a:t>: Aplicaciones más rápidas sin zone.js.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9477210" y="1041950"/>
            <a:ext cx="6982178" cy="689581"/>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56549" y="0"/>
                  </a:moveTo>
                  <a:lnTo>
                    <a:pt x="2617203" y="0"/>
                  </a:lnTo>
                  <a:cubicBezTo>
                    <a:pt x="2648434" y="0"/>
                    <a:pt x="2673752" y="25318"/>
                    <a:pt x="2673752" y="56549"/>
                  </a:cubicBezTo>
                  <a:lnTo>
                    <a:pt x="2673752" y="207518"/>
                  </a:lnTo>
                  <a:cubicBezTo>
                    <a:pt x="2673752" y="238750"/>
                    <a:pt x="2648434" y="264068"/>
                    <a:pt x="2617203" y="264068"/>
                  </a:cubicBezTo>
                  <a:lnTo>
                    <a:pt x="56549" y="264068"/>
                  </a:lnTo>
                  <a:cubicBezTo>
                    <a:pt x="25318" y="264068"/>
                    <a:pt x="0" y="238750"/>
                    <a:pt x="0" y="207518"/>
                  </a:cubicBezTo>
                  <a:lnTo>
                    <a:pt x="0" y="56549"/>
                  </a:lnTo>
                  <a:cubicBezTo>
                    <a:pt x="0" y="25318"/>
                    <a:pt x="25318" y="0"/>
                    <a:pt x="56549"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5829854" y="5966141"/>
            <a:ext cx="11301259" cy="3319745"/>
          </a:xfrm>
          <a:custGeom>
            <a:avLst/>
            <a:gdLst/>
            <a:ahLst/>
            <a:cxnLst/>
            <a:rect r="r" b="b" t="t" l="l"/>
            <a:pathLst>
              <a:path h="3319745" w="11301259">
                <a:moveTo>
                  <a:pt x="0" y="0"/>
                </a:moveTo>
                <a:lnTo>
                  <a:pt x="11301259" y="0"/>
                </a:lnTo>
                <a:lnTo>
                  <a:pt x="11301259" y="3319745"/>
                </a:lnTo>
                <a:lnTo>
                  <a:pt x="0" y="3319745"/>
                </a:lnTo>
                <a:lnTo>
                  <a:pt x="0" y="0"/>
                </a:lnTo>
                <a:close/>
              </a:path>
            </a:pathLst>
          </a:custGeom>
          <a:blipFill>
            <a:blip r:embed="rId6"/>
            <a:stretch>
              <a:fillRect l="0" t="0" r="0" b="0"/>
            </a:stretch>
          </a:blipFill>
        </p:spPr>
      </p:sp>
      <p:sp>
        <p:nvSpPr>
          <p:cNvPr name="TextBox 13" id="13"/>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4" id="14"/>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5" id="15"/>
          <p:cNvSpPr txBox="true"/>
          <p:nvPr/>
        </p:nvSpPr>
        <p:spPr>
          <a:xfrm rot="0">
            <a:off x="10016772" y="1059414"/>
            <a:ext cx="5798464"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Seguridad desde el inicio</a:t>
            </a:r>
          </a:p>
        </p:txBody>
      </p:sp>
      <p:sp>
        <p:nvSpPr>
          <p:cNvPr name="TextBox 16" id="16"/>
          <p:cNvSpPr txBox="true"/>
          <p:nvPr/>
        </p:nvSpPr>
        <p:spPr>
          <a:xfrm rot="0">
            <a:off x="1880366" y="2924474"/>
            <a:ext cx="14233827" cy="2332605"/>
          </a:xfrm>
          <a:prstGeom prst="rect">
            <a:avLst/>
          </a:prstGeom>
        </p:spPr>
        <p:txBody>
          <a:bodyPr anchor="t" rtlCol="false" tIns="0" lIns="0" bIns="0" rIns="0">
            <a:spAutoFit/>
          </a:bodyPr>
          <a:lstStyle/>
          <a:p>
            <a:pPr algn="ctr">
              <a:lnSpc>
                <a:spcPts val="3743"/>
              </a:lnSpc>
              <a:spcBef>
                <a:spcPct val="0"/>
              </a:spcBef>
            </a:pPr>
            <a:r>
              <a:rPr lang="en-US" b="true" sz="2674">
                <a:solidFill>
                  <a:srgbClr val="FFFFFF"/>
                </a:solidFill>
                <a:latin typeface="Montserrat Bold"/>
                <a:ea typeface="Montserrat Bold"/>
                <a:cs typeface="Montserrat Bold"/>
                <a:sym typeface="Montserrat Bold"/>
              </a:rPr>
              <a:t>CSP es una capa de seguridad que ayuda a detectar y mitigar ciertos tipos de ataques, incluidos Cross Site Scripting (XSS) y la inyección de datos maliciosos. Básicamente, CSP especifica qué recursos (como scripts, imágenes, estilos) pueden ser cargados y ejecutados por el navegador. Esto limita la posibilidad de que un atacante ejecute código no autorizado dentro de tu página web.</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4144083" y="2727566"/>
            <a:ext cx="10151904" cy="1002633"/>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38893" y="0"/>
                  </a:moveTo>
                  <a:lnTo>
                    <a:pt x="2634860" y="0"/>
                  </a:lnTo>
                  <a:cubicBezTo>
                    <a:pt x="2656340" y="0"/>
                    <a:pt x="2673752" y="17413"/>
                    <a:pt x="2673752" y="38893"/>
                  </a:cubicBezTo>
                  <a:lnTo>
                    <a:pt x="2673752" y="225175"/>
                  </a:lnTo>
                  <a:cubicBezTo>
                    <a:pt x="2673752" y="235490"/>
                    <a:pt x="2669655" y="245383"/>
                    <a:pt x="2662361" y="252676"/>
                  </a:cubicBezTo>
                  <a:cubicBezTo>
                    <a:pt x="2655067" y="259970"/>
                    <a:pt x="2645175" y="264068"/>
                    <a:pt x="2634860" y="264068"/>
                  </a:cubicBezTo>
                  <a:lnTo>
                    <a:pt x="38893" y="264068"/>
                  </a:lnTo>
                  <a:cubicBezTo>
                    <a:pt x="28578" y="264068"/>
                    <a:pt x="18685" y="259970"/>
                    <a:pt x="11391" y="252676"/>
                  </a:cubicBezTo>
                  <a:cubicBezTo>
                    <a:pt x="4098" y="245383"/>
                    <a:pt x="0" y="235490"/>
                    <a:pt x="0" y="225175"/>
                  </a:cubicBezTo>
                  <a:lnTo>
                    <a:pt x="0" y="38893"/>
                  </a:lnTo>
                  <a:cubicBezTo>
                    <a:pt x="0" y="28578"/>
                    <a:pt x="4098" y="18685"/>
                    <a:pt x="11391" y="11391"/>
                  </a:cubicBezTo>
                  <a:cubicBezTo>
                    <a:pt x="18685" y="4098"/>
                    <a:pt x="28578" y="0"/>
                    <a:pt x="38893"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3" id="13"/>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4" id="14"/>
          <p:cNvSpPr txBox="true"/>
          <p:nvPr/>
        </p:nvSpPr>
        <p:spPr>
          <a:xfrm rot="0">
            <a:off x="4622081" y="2754652"/>
            <a:ext cx="9043839" cy="853210"/>
          </a:xfrm>
          <a:prstGeom prst="rect">
            <a:avLst/>
          </a:prstGeom>
        </p:spPr>
        <p:txBody>
          <a:bodyPr anchor="t" rtlCol="false" tIns="0" lIns="0" bIns="0" rIns="0">
            <a:spAutoFit/>
          </a:bodyPr>
          <a:lstStyle/>
          <a:p>
            <a:pPr algn="ctr">
              <a:lnSpc>
                <a:spcPts val="7047"/>
              </a:lnSpc>
              <a:spcBef>
                <a:spcPct val="0"/>
              </a:spcBef>
            </a:pPr>
            <a:r>
              <a:rPr lang="en-US" b="true" sz="5034">
                <a:solidFill>
                  <a:srgbClr val="FFFFFF"/>
                </a:solidFill>
                <a:latin typeface="Montserrat Bold"/>
                <a:ea typeface="Montserrat Bold"/>
                <a:cs typeface="Montserrat Bold"/>
                <a:sym typeface="Montserrat Bold"/>
              </a:rPr>
              <a:t>Evolución de la reactividad</a:t>
            </a:r>
          </a:p>
        </p:txBody>
      </p:sp>
      <p:sp>
        <p:nvSpPr>
          <p:cNvPr name="TextBox 15" id="15"/>
          <p:cNvSpPr txBox="true"/>
          <p:nvPr/>
        </p:nvSpPr>
        <p:spPr>
          <a:xfrm rot="0">
            <a:off x="2777549" y="4078290"/>
            <a:ext cx="12732902" cy="4573270"/>
          </a:xfrm>
          <a:prstGeom prst="rect">
            <a:avLst/>
          </a:prstGeom>
        </p:spPr>
        <p:txBody>
          <a:bodyPr anchor="t" rtlCol="false" tIns="0" lIns="0" bIns="0" rIns="0">
            <a:spAutoFit/>
          </a:bodyPr>
          <a:lstStyle/>
          <a:p>
            <a:pPr algn="ctr">
              <a:lnSpc>
                <a:spcPts val="5179"/>
              </a:lnSpc>
              <a:spcBef>
                <a:spcPct val="0"/>
              </a:spcBef>
            </a:pPr>
            <a:r>
              <a:rPr lang="en-US" b="true" sz="3699">
                <a:solidFill>
                  <a:srgbClr val="FFFFFF"/>
                </a:solidFill>
                <a:latin typeface="Montserrat Bold"/>
                <a:ea typeface="Montserrat Bold"/>
                <a:cs typeface="Montserrat Bold"/>
                <a:sym typeface="Montserrat Bold"/>
              </a:rPr>
              <a:t>En los últimos dos años, Angular ha trabajado intensamente en evolucionar su sistema de reactividad. Con la versión 19, se presentan nuevas APIs complementarias y la estabilización de algunas de las APIs fundamentales introducidas anteriormente, como inputs, outputs y consultas de vista. A continuación, se detalla cada aspecto:</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4144083" y="2727566"/>
            <a:ext cx="10151904" cy="1002633"/>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38893" y="0"/>
                  </a:moveTo>
                  <a:lnTo>
                    <a:pt x="2634860" y="0"/>
                  </a:lnTo>
                  <a:cubicBezTo>
                    <a:pt x="2656340" y="0"/>
                    <a:pt x="2673752" y="17413"/>
                    <a:pt x="2673752" y="38893"/>
                  </a:cubicBezTo>
                  <a:lnTo>
                    <a:pt x="2673752" y="225175"/>
                  </a:lnTo>
                  <a:cubicBezTo>
                    <a:pt x="2673752" y="235490"/>
                    <a:pt x="2669655" y="245383"/>
                    <a:pt x="2662361" y="252676"/>
                  </a:cubicBezTo>
                  <a:cubicBezTo>
                    <a:pt x="2655067" y="259970"/>
                    <a:pt x="2645175" y="264068"/>
                    <a:pt x="2634860" y="264068"/>
                  </a:cubicBezTo>
                  <a:lnTo>
                    <a:pt x="38893" y="264068"/>
                  </a:lnTo>
                  <a:cubicBezTo>
                    <a:pt x="28578" y="264068"/>
                    <a:pt x="18685" y="259970"/>
                    <a:pt x="11391" y="252676"/>
                  </a:cubicBezTo>
                  <a:cubicBezTo>
                    <a:pt x="4098" y="245383"/>
                    <a:pt x="0" y="235490"/>
                    <a:pt x="0" y="225175"/>
                  </a:cubicBezTo>
                  <a:lnTo>
                    <a:pt x="0" y="38893"/>
                  </a:lnTo>
                  <a:cubicBezTo>
                    <a:pt x="0" y="28578"/>
                    <a:pt x="4098" y="18685"/>
                    <a:pt x="11391" y="11391"/>
                  </a:cubicBezTo>
                  <a:cubicBezTo>
                    <a:pt x="18685" y="4098"/>
                    <a:pt x="28578" y="0"/>
                    <a:pt x="38893"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3" id="13"/>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4" id="14"/>
          <p:cNvSpPr txBox="true"/>
          <p:nvPr/>
        </p:nvSpPr>
        <p:spPr>
          <a:xfrm rot="0">
            <a:off x="5220593" y="2809782"/>
            <a:ext cx="7846814" cy="762000"/>
          </a:xfrm>
          <a:prstGeom prst="rect">
            <a:avLst/>
          </a:prstGeom>
        </p:spPr>
        <p:txBody>
          <a:bodyPr anchor="t" rtlCol="false" tIns="0" lIns="0" bIns="0" rIns="0">
            <a:spAutoFit/>
          </a:bodyPr>
          <a:lstStyle/>
          <a:p>
            <a:pPr algn="ctr">
              <a:lnSpc>
                <a:spcPts val="6299"/>
              </a:lnSpc>
              <a:spcBef>
                <a:spcPct val="0"/>
              </a:spcBef>
            </a:pPr>
            <a:r>
              <a:rPr lang="en-US" b="true" sz="4500">
                <a:solidFill>
                  <a:srgbClr val="FFFFFF"/>
                </a:solidFill>
                <a:latin typeface="Montserrat Bold"/>
                <a:ea typeface="Montserrat Bold"/>
                <a:cs typeface="Montserrat Bold"/>
                <a:sym typeface="Montserrat Bold"/>
              </a:rPr>
              <a:t>REACTIVIDAD MEJORADA</a:t>
            </a:r>
          </a:p>
        </p:txBody>
      </p:sp>
      <p:sp>
        <p:nvSpPr>
          <p:cNvPr name="TextBox 15" id="15"/>
          <p:cNvSpPr txBox="true"/>
          <p:nvPr/>
        </p:nvSpPr>
        <p:spPr>
          <a:xfrm rot="0">
            <a:off x="2923579" y="4018125"/>
            <a:ext cx="12440842" cy="5631815"/>
          </a:xfrm>
          <a:prstGeom prst="rect">
            <a:avLst/>
          </a:prstGeom>
        </p:spPr>
        <p:txBody>
          <a:bodyPr anchor="t" rtlCol="false" tIns="0" lIns="0" bIns="0" rIns="0">
            <a:spAutoFit/>
          </a:bodyPr>
          <a:lstStyle/>
          <a:p>
            <a:pPr algn="l" marL="626112" indent="-313056" lvl="1">
              <a:lnSpc>
                <a:spcPts val="4060"/>
              </a:lnSpc>
              <a:buFont typeface="Arial"/>
              <a:buChar char="•"/>
            </a:pPr>
            <a:r>
              <a:rPr lang="en-US" b="true" sz="2900">
                <a:solidFill>
                  <a:srgbClr val="FFFFFF"/>
                </a:solidFill>
                <a:latin typeface="Montserrat Bold"/>
                <a:ea typeface="Montserrat Bold"/>
                <a:cs typeface="Montserrat Bold"/>
                <a:sym typeface="Montserrat Bold"/>
              </a:rPr>
              <a:t>APIs estabilizadas</a:t>
            </a:r>
            <a:r>
              <a:rPr lang="en-US" sz="2900">
                <a:solidFill>
                  <a:srgbClr val="FFFFFF"/>
                </a:solidFill>
                <a:latin typeface="Montserrat"/>
                <a:ea typeface="Montserrat"/>
                <a:cs typeface="Montserrat"/>
                <a:sym typeface="Montserrat"/>
              </a:rPr>
              <a:t>: Inputs, outputs y consultas de vista ahora son estables.</a:t>
            </a:r>
          </a:p>
          <a:p>
            <a:pPr algn="l" marL="626112" indent="-313056" lvl="1">
              <a:lnSpc>
                <a:spcPts val="4060"/>
              </a:lnSpc>
              <a:buFont typeface="Arial"/>
              <a:buChar char="•"/>
            </a:pPr>
            <a:r>
              <a:rPr lang="en-US" b="true" sz="2900">
                <a:solidFill>
                  <a:srgbClr val="FFFFFF"/>
                </a:solidFill>
                <a:latin typeface="Montserrat Bold"/>
                <a:ea typeface="Montserrat Bold"/>
                <a:cs typeface="Montserrat Bold"/>
                <a:sym typeface="Montserrat Bold"/>
              </a:rPr>
              <a:t>Nuevos primitivos:</a:t>
            </a:r>
          </a:p>
          <a:p>
            <a:pPr algn="l" marL="1252224" indent="-417408" lvl="2">
              <a:lnSpc>
                <a:spcPts val="4060"/>
              </a:lnSpc>
              <a:buFont typeface="Arial"/>
              <a:buChar char="⚬"/>
            </a:pPr>
            <a:r>
              <a:rPr lang="en-US" b="true" sz="2900">
                <a:solidFill>
                  <a:srgbClr val="FFFFFF"/>
                </a:solidFill>
                <a:latin typeface="Montserrat Bold"/>
                <a:ea typeface="Montserrat Bold"/>
                <a:cs typeface="Montserrat Bold"/>
                <a:sym typeface="Montserrat Bold"/>
              </a:rPr>
              <a:t>linkedSignal</a:t>
            </a:r>
            <a:r>
              <a:rPr lang="en-US" sz="2900">
                <a:solidFill>
                  <a:srgbClr val="FFFFFF"/>
                </a:solidFill>
                <a:latin typeface="Montserrat"/>
                <a:ea typeface="Montserrat"/>
                <a:cs typeface="Montserrat"/>
                <a:sym typeface="Montserrat"/>
              </a:rPr>
              <a:t>: Relaciona estados dependientes fácilmente.</a:t>
            </a:r>
          </a:p>
          <a:p>
            <a:pPr algn="l" marL="1252224" indent="-417408" lvl="2">
              <a:lnSpc>
                <a:spcPts val="4060"/>
              </a:lnSpc>
              <a:buFont typeface="Arial"/>
              <a:buChar char="⚬"/>
            </a:pPr>
            <a:r>
              <a:rPr lang="en-US" b="true" sz="2900">
                <a:solidFill>
                  <a:srgbClr val="FFFFFF"/>
                </a:solidFill>
                <a:latin typeface="Montserrat Bold"/>
                <a:ea typeface="Montserrat Bold"/>
                <a:cs typeface="Montserrat Bold"/>
                <a:sym typeface="Montserrat Bold"/>
              </a:rPr>
              <a:t>resource</a:t>
            </a:r>
            <a:r>
              <a:rPr lang="en-US" sz="2900">
                <a:solidFill>
                  <a:srgbClr val="FFFFFF"/>
                </a:solidFill>
                <a:latin typeface="Montserrat"/>
                <a:ea typeface="Montserrat"/>
                <a:cs typeface="Montserrat"/>
                <a:sym typeface="Montserrat"/>
              </a:rPr>
              <a:t>: Maneja operaciones asíncronas dentro del gráfico de señales.</a:t>
            </a:r>
          </a:p>
          <a:p>
            <a:pPr algn="l" marL="626112" indent="-313056" lvl="1">
              <a:lnSpc>
                <a:spcPts val="4060"/>
              </a:lnSpc>
              <a:buFont typeface="Arial"/>
              <a:buChar char="•"/>
            </a:pPr>
            <a:r>
              <a:rPr lang="en-US" b="true" sz="2900">
                <a:solidFill>
                  <a:srgbClr val="FFFFFF"/>
                </a:solidFill>
                <a:latin typeface="Montserrat Bold"/>
                <a:ea typeface="Montserrat Bold"/>
                <a:cs typeface="Montserrat Bold"/>
                <a:sym typeface="Montserrat Bold"/>
              </a:rPr>
              <a:t>Resultado</a:t>
            </a:r>
            <a:r>
              <a:rPr lang="en-US" sz="2900">
                <a:solidFill>
                  <a:srgbClr val="FFFFFF"/>
                </a:solidFill>
                <a:latin typeface="Montserrat"/>
                <a:ea typeface="Montserrat"/>
                <a:cs typeface="Montserrat"/>
                <a:sym typeface="Montserrat"/>
              </a:rPr>
              <a:t>: Menos código repetitivo para la gestión de estado y async.</a:t>
            </a:r>
          </a:p>
          <a:p>
            <a:pPr algn="l" marL="626112" indent="-313056" lvl="1">
              <a:lnSpc>
                <a:spcPts val="4060"/>
              </a:lnSpc>
              <a:spcBef>
                <a:spcPct val="0"/>
              </a:spcBef>
              <a:buFont typeface="Arial"/>
              <a:buChar char="•"/>
            </a:pPr>
            <a:r>
              <a:rPr lang="en-US" b="true" sz="2900">
                <a:solidFill>
                  <a:srgbClr val="FFFFFF"/>
                </a:solidFill>
                <a:latin typeface="Montserrat Bold"/>
                <a:ea typeface="Montserrat Bold"/>
                <a:cs typeface="Montserrat Bold"/>
                <a:sym typeface="Montserrat Bold"/>
              </a:rPr>
              <a:t>Beneficio clave</a:t>
            </a:r>
            <a:r>
              <a:rPr lang="en-US" sz="2900">
                <a:solidFill>
                  <a:srgbClr val="FFFFFF"/>
                </a:solidFill>
                <a:latin typeface="Montserrat"/>
                <a:ea typeface="Montserrat"/>
                <a:cs typeface="Montserrat"/>
                <a:sym typeface="Montserrat"/>
              </a:rPr>
              <a:t>: Simplificación de relaciones de estado complejas.</a:t>
            </a:r>
          </a:p>
          <a:p>
            <a:pPr algn="l">
              <a:lnSpc>
                <a:spcPts val="4060"/>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9477210" y="1041950"/>
            <a:ext cx="6982178" cy="689581"/>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56549" y="0"/>
                  </a:moveTo>
                  <a:lnTo>
                    <a:pt x="2617203" y="0"/>
                  </a:lnTo>
                  <a:cubicBezTo>
                    <a:pt x="2648434" y="0"/>
                    <a:pt x="2673752" y="25318"/>
                    <a:pt x="2673752" y="56549"/>
                  </a:cubicBezTo>
                  <a:lnTo>
                    <a:pt x="2673752" y="207518"/>
                  </a:lnTo>
                  <a:cubicBezTo>
                    <a:pt x="2673752" y="238750"/>
                    <a:pt x="2648434" y="264068"/>
                    <a:pt x="2617203" y="264068"/>
                  </a:cubicBezTo>
                  <a:lnTo>
                    <a:pt x="56549" y="264068"/>
                  </a:lnTo>
                  <a:cubicBezTo>
                    <a:pt x="25318" y="264068"/>
                    <a:pt x="0" y="238750"/>
                    <a:pt x="0" y="207518"/>
                  </a:cubicBezTo>
                  <a:lnTo>
                    <a:pt x="0" y="56549"/>
                  </a:lnTo>
                  <a:cubicBezTo>
                    <a:pt x="0" y="25318"/>
                    <a:pt x="25318" y="0"/>
                    <a:pt x="56549"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816263" y="2378817"/>
            <a:ext cx="12544723" cy="689581"/>
            <a:chOff x="0" y="0"/>
            <a:chExt cx="4803871" cy="264068"/>
          </a:xfrm>
        </p:grpSpPr>
        <p:sp>
          <p:nvSpPr>
            <p:cNvPr name="Freeform 13" id="13"/>
            <p:cNvSpPr/>
            <p:nvPr/>
          </p:nvSpPr>
          <p:spPr>
            <a:xfrm flipH="false" flipV="false" rot="0">
              <a:off x="0" y="0"/>
              <a:ext cx="4803872" cy="264068"/>
            </a:xfrm>
            <a:custGeom>
              <a:avLst/>
              <a:gdLst/>
              <a:ahLst/>
              <a:cxnLst/>
              <a:rect r="r" b="b" t="t" l="l"/>
              <a:pathLst>
                <a:path h="264068" w="4803872">
                  <a:moveTo>
                    <a:pt x="31474" y="0"/>
                  </a:moveTo>
                  <a:lnTo>
                    <a:pt x="4772397" y="0"/>
                  </a:lnTo>
                  <a:cubicBezTo>
                    <a:pt x="4789780" y="0"/>
                    <a:pt x="4803872" y="14092"/>
                    <a:pt x="4803872" y="31474"/>
                  </a:cubicBezTo>
                  <a:lnTo>
                    <a:pt x="4803872" y="232593"/>
                  </a:lnTo>
                  <a:cubicBezTo>
                    <a:pt x="4803872" y="249976"/>
                    <a:pt x="4789780" y="264068"/>
                    <a:pt x="4772397" y="264068"/>
                  </a:cubicBezTo>
                  <a:lnTo>
                    <a:pt x="31474" y="264068"/>
                  </a:lnTo>
                  <a:cubicBezTo>
                    <a:pt x="14092" y="264068"/>
                    <a:pt x="0" y="249976"/>
                    <a:pt x="0" y="232593"/>
                  </a:cubicBezTo>
                  <a:lnTo>
                    <a:pt x="0" y="31474"/>
                  </a:lnTo>
                  <a:cubicBezTo>
                    <a:pt x="0" y="14092"/>
                    <a:pt x="14092" y="0"/>
                    <a:pt x="31474" y="0"/>
                  </a:cubicBezTo>
                  <a:close/>
                </a:path>
              </a:pathLst>
            </a:custGeom>
            <a:solidFill>
              <a:srgbClr val="000000">
                <a:alpha val="67843"/>
              </a:srgbClr>
            </a:solidFill>
          </p:spPr>
        </p:sp>
        <p:sp>
          <p:nvSpPr>
            <p:cNvPr name="TextBox 14" id="14"/>
            <p:cNvSpPr txBox="true"/>
            <p:nvPr/>
          </p:nvSpPr>
          <p:spPr>
            <a:xfrm>
              <a:off x="0" y="-38100"/>
              <a:ext cx="4803871" cy="302168"/>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2556654" y="5267110"/>
            <a:ext cx="12804332" cy="2790448"/>
          </a:xfrm>
          <a:custGeom>
            <a:avLst/>
            <a:gdLst/>
            <a:ahLst/>
            <a:cxnLst/>
            <a:rect r="r" b="b" t="t" l="l"/>
            <a:pathLst>
              <a:path h="2790448" w="12804332">
                <a:moveTo>
                  <a:pt x="0" y="0"/>
                </a:moveTo>
                <a:lnTo>
                  <a:pt x="12804332" y="0"/>
                </a:lnTo>
                <a:lnTo>
                  <a:pt x="12804332" y="2790448"/>
                </a:lnTo>
                <a:lnTo>
                  <a:pt x="0" y="2790448"/>
                </a:lnTo>
                <a:lnTo>
                  <a:pt x="0" y="0"/>
                </a:lnTo>
                <a:close/>
              </a:path>
            </a:pathLst>
          </a:custGeom>
          <a:blipFill>
            <a:blip r:embed="rId6"/>
            <a:stretch>
              <a:fillRect l="0" t="0" r="-2201" b="0"/>
            </a:stretch>
          </a:blipFill>
        </p:spPr>
      </p:sp>
      <p:sp>
        <p:nvSpPr>
          <p:cNvPr name="Freeform 16" id="16"/>
          <p:cNvSpPr/>
          <p:nvPr/>
        </p:nvSpPr>
        <p:spPr>
          <a:xfrm flipH="false" flipV="false" rot="0">
            <a:off x="4381944" y="8457218"/>
            <a:ext cx="9200263" cy="1104032"/>
          </a:xfrm>
          <a:custGeom>
            <a:avLst/>
            <a:gdLst/>
            <a:ahLst/>
            <a:cxnLst/>
            <a:rect r="r" b="b" t="t" l="l"/>
            <a:pathLst>
              <a:path h="1104032" w="9200263">
                <a:moveTo>
                  <a:pt x="0" y="0"/>
                </a:moveTo>
                <a:lnTo>
                  <a:pt x="9200262" y="0"/>
                </a:lnTo>
                <a:lnTo>
                  <a:pt x="9200262" y="1104031"/>
                </a:lnTo>
                <a:lnTo>
                  <a:pt x="0" y="1104031"/>
                </a:lnTo>
                <a:lnTo>
                  <a:pt x="0" y="0"/>
                </a:lnTo>
                <a:close/>
              </a:path>
            </a:pathLst>
          </a:custGeom>
          <a:blipFill>
            <a:blip r:embed="rId7"/>
            <a:stretch>
              <a:fillRect l="0" t="0" r="0" b="0"/>
            </a:stretch>
          </a:blipFill>
        </p:spPr>
      </p:sp>
      <p:sp>
        <p:nvSpPr>
          <p:cNvPr name="TextBox 17" id="17"/>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8" id="18"/>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9" id="19"/>
          <p:cNvSpPr txBox="true"/>
          <p:nvPr/>
        </p:nvSpPr>
        <p:spPr>
          <a:xfrm rot="0">
            <a:off x="9805963" y="1059414"/>
            <a:ext cx="6220083"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Evolución de la reactividad</a:t>
            </a:r>
          </a:p>
        </p:txBody>
      </p:sp>
      <p:sp>
        <p:nvSpPr>
          <p:cNvPr name="TextBox 20" id="20"/>
          <p:cNvSpPr txBox="true"/>
          <p:nvPr/>
        </p:nvSpPr>
        <p:spPr>
          <a:xfrm rot="0">
            <a:off x="3000032" y="2396282"/>
            <a:ext cx="12183347"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Estabilización de inputs, outputs y consultas de vista</a:t>
            </a:r>
          </a:p>
        </p:txBody>
      </p:sp>
      <p:sp>
        <p:nvSpPr>
          <p:cNvPr name="TextBox 21" id="21"/>
          <p:cNvSpPr txBox="true"/>
          <p:nvPr/>
        </p:nvSpPr>
        <p:spPr>
          <a:xfrm rot="0">
            <a:off x="2556654" y="3140491"/>
            <a:ext cx="12804332" cy="1925254"/>
          </a:xfrm>
          <a:prstGeom prst="rect">
            <a:avLst/>
          </a:prstGeom>
        </p:spPr>
        <p:txBody>
          <a:bodyPr anchor="t" rtlCol="false" tIns="0" lIns="0" bIns="0" rIns="0">
            <a:spAutoFit/>
          </a:bodyPr>
          <a:lstStyle/>
          <a:p>
            <a:pPr algn="ctr">
              <a:lnSpc>
                <a:spcPts val="3813"/>
              </a:lnSpc>
              <a:spcBef>
                <a:spcPct val="0"/>
              </a:spcBef>
            </a:pPr>
            <a:r>
              <a:rPr lang="en-US" b="true" sz="2723">
                <a:solidFill>
                  <a:srgbClr val="FFFFFF"/>
                </a:solidFill>
                <a:latin typeface="Montserrat Bold"/>
                <a:ea typeface="Montserrat Bold"/>
                <a:cs typeface="Montserrat Bold"/>
                <a:sym typeface="Montserrat Bold"/>
              </a:rPr>
              <a:t>Tras observar cómo los desarrolladores utilizan las nuevas APIs, Angular ha declarado estas funcionalidades como estables. Para facilitar su adopción, se han desarrollado schematics que transforman automáticamente tus inputs, outputs y consultas de vista existentes:</a:t>
            </a:r>
          </a:p>
        </p:txBody>
      </p:sp>
      <p:sp>
        <p:nvSpPr>
          <p:cNvPr name="TextBox 22" id="22"/>
          <p:cNvSpPr txBox="true"/>
          <p:nvPr/>
        </p:nvSpPr>
        <p:spPr>
          <a:xfrm rot="0">
            <a:off x="2556654" y="8124233"/>
            <a:ext cx="12804332" cy="199635"/>
          </a:xfrm>
          <a:prstGeom prst="rect">
            <a:avLst/>
          </a:prstGeom>
        </p:spPr>
        <p:txBody>
          <a:bodyPr anchor="t" rtlCol="false" tIns="0" lIns="0" bIns="0" rIns="0">
            <a:spAutoFit/>
          </a:bodyPr>
          <a:lstStyle/>
          <a:p>
            <a:pPr algn="ctr">
              <a:lnSpc>
                <a:spcPts val="1604"/>
              </a:lnSpc>
              <a:spcBef>
                <a:spcPct val="0"/>
              </a:spcBef>
            </a:pPr>
            <a:r>
              <a:rPr lang="en-US" b="true" sz="1146">
                <a:solidFill>
                  <a:srgbClr val="FFFFFF"/>
                </a:solidFill>
                <a:latin typeface="Montserrat Bold"/>
                <a:ea typeface="Montserrat Bold"/>
                <a:cs typeface="Montserrat Bold"/>
                <a:sym typeface="Montserrat Bold"/>
              </a:rPr>
              <a:t>Nota: Los signal inputs son de solo lectura, por lo que algunas partes de tu aplicación pueden necesitar una migración manual si estás asignando valores a estos inputs.</a:t>
            </a:r>
          </a:p>
        </p:txBody>
      </p:sp>
      <p:sp>
        <p:nvSpPr>
          <p:cNvPr name="TextBox 23" id="23"/>
          <p:cNvSpPr txBox="true"/>
          <p:nvPr/>
        </p:nvSpPr>
        <p:spPr>
          <a:xfrm rot="0">
            <a:off x="8334408" y="9599349"/>
            <a:ext cx="1508433" cy="199635"/>
          </a:xfrm>
          <a:prstGeom prst="rect">
            <a:avLst/>
          </a:prstGeom>
        </p:spPr>
        <p:txBody>
          <a:bodyPr anchor="t" rtlCol="false" tIns="0" lIns="0" bIns="0" rIns="0">
            <a:spAutoFit/>
          </a:bodyPr>
          <a:lstStyle/>
          <a:p>
            <a:pPr algn="ctr">
              <a:lnSpc>
                <a:spcPts val="1604"/>
              </a:lnSpc>
              <a:spcBef>
                <a:spcPct val="0"/>
              </a:spcBef>
            </a:pPr>
            <a:r>
              <a:rPr lang="en-US" b="true" sz="1146">
                <a:solidFill>
                  <a:srgbClr val="FFFFFF"/>
                </a:solidFill>
                <a:latin typeface="Montserrat Bold"/>
                <a:ea typeface="Montserrat Bold"/>
                <a:cs typeface="Montserrat Bold"/>
                <a:sym typeface="Montserrat Bold"/>
              </a:rPr>
              <a:t>Nota: Todos a la vez</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9477210" y="1041950"/>
            <a:ext cx="6982178" cy="689581"/>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56549" y="0"/>
                  </a:moveTo>
                  <a:lnTo>
                    <a:pt x="2617203" y="0"/>
                  </a:lnTo>
                  <a:cubicBezTo>
                    <a:pt x="2648434" y="0"/>
                    <a:pt x="2673752" y="25318"/>
                    <a:pt x="2673752" y="56549"/>
                  </a:cubicBezTo>
                  <a:lnTo>
                    <a:pt x="2673752" y="207518"/>
                  </a:lnTo>
                  <a:cubicBezTo>
                    <a:pt x="2673752" y="238750"/>
                    <a:pt x="2648434" y="264068"/>
                    <a:pt x="2617203" y="264068"/>
                  </a:cubicBezTo>
                  <a:lnTo>
                    <a:pt x="56549" y="264068"/>
                  </a:lnTo>
                  <a:cubicBezTo>
                    <a:pt x="25318" y="264068"/>
                    <a:pt x="0" y="238750"/>
                    <a:pt x="0" y="207518"/>
                  </a:cubicBezTo>
                  <a:lnTo>
                    <a:pt x="0" y="56549"/>
                  </a:lnTo>
                  <a:cubicBezTo>
                    <a:pt x="0" y="25318"/>
                    <a:pt x="25318" y="0"/>
                    <a:pt x="56549"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816263" y="2378817"/>
            <a:ext cx="12544723" cy="689581"/>
            <a:chOff x="0" y="0"/>
            <a:chExt cx="4803871" cy="264068"/>
          </a:xfrm>
        </p:grpSpPr>
        <p:sp>
          <p:nvSpPr>
            <p:cNvPr name="Freeform 13" id="13"/>
            <p:cNvSpPr/>
            <p:nvPr/>
          </p:nvSpPr>
          <p:spPr>
            <a:xfrm flipH="false" flipV="false" rot="0">
              <a:off x="0" y="0"/>
              <a:ext cx="4803872" cy="264068"/>
            </a:xfrm>
            <a:custGeom>
              <a:avLst/>
              <a:gdLst/>
              <a:ahLst/>
              <a:cxnLst/>
              <a:rect r="r" b="b" t="t" l="l"/>
              <a:pathLst>
                <a:path h="264068" w="4803872">
                  <a:moveTo>
                    <a:pt x="31474" y="0"/>
                  </a:moveTo>
                  <a:lnTo>
                    <a:pt x="4772397" y="0"/>
                  </a:lnTo>
                  <a:cubicBezTo>
                    <a:pt x="4789780" y="0"/>
                    <a:pt x="4803872" y="14092"/>
                    <a:pt x="4803872" y="31474"/>
                  </a:cubicBezTo>
                  <a:lnTo>
                    <a:pt x="4803872" y="232593"/>
                  </a:lnTo>
                  <a:cubicBezTo>
                    <a:pt x="4803872" y="249976"/>
                    <a:pt x="4789780" y="264068"/>
                    <a:pt x="4772397" y="264068"/>
                  </a:cubicBezTo>
                  <a:lnTo>
                    <a:pt x="31474" y="264068"/>
                  </a:lnTo>
                  <a:cubicBezTo>
                    <a:pt x="14092" y="264068"/>
                    <a:pt x="0" y="249976"/>
                    <a:pt x="0" y="232593"/>
                  </a:cubicBezTo>
                  <a:lnTo>
                    <a:pt x="0" y="31474"/>
                  </a:lnTo>
                  <a:cubicBezTo>
                    <a:pt x="0" y="14092"/>
                    <a:pt x="14092" y="0"/>
                    <a:pt x="31474" y="0"/>
                  </a:cubicBezTo>
                  <a:close/>
                </a:path>
              </a:pathLst>
            </a:custGeom>
            <a:solidFill>
              <a:srgbClr val="000000">
                <a:alpha val="67843"/>
              </a:srgbClr>
            </a:solidFill>
          </p:spPr>
        </p:sp>
        <p:sp>
          <p:nvSpPr>
            <p:cNvPr name="TextBox 14" id="14"/>
            <p:cNvSpPr txBox="true"/>
            <p:nvPr/>
          </p:nvSpPr>
          <p:spPr>
            <a:xfrm>
              <a:off x="0" y="-38100"/>
              <a:ext cx="4803871" cy="302168"/>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9241567" y="3716098"/>
            <a:ext cx="6975332" cy="5121887"/>
          </a:xfrm>
          <a:custGeom>
            <a:avLst/>
            <a:gdLst/>
            <a:ahLst/>
            <a:cxnLst/>
            <a:rect r="r" b="b" t="t" l="l"/>
            <a:pathLst>
              <a:path h="5121887" w="6975332">
                <a:moveTo>
                  <a:pt x="0" y="0"/>
                </a:moveTo>
                <a:lnTo>
                  <a:pt x="6975332" y="0"/>
                </a:lnTo>
                <a:lnTo>
                  <a:pt x="6975332" y="5121887"/>
                </a:lnTo>
                <a:lnTo>
                  <a:pt x="0" y="5121887"/>
                </a:lnTo>
                <a:lnTo>
                  <a:pt x="0" y="0"/>
                </a:lnTo>
                <a:close/>
              </a:path>
            </a:pathLst>
          </a:custGeom>
          <a:blipFill>
            <a:blip r:embed="rId6"/>
            <a:stretch>
              <a:fillRect l="-24688" t="0" r="-31024" b="-4760"/>
            </a:stretch>
          </a:blipFill>
        </p:spPr>
      </p:sp>
      <p:sp>
        <p:nvSpPr>
          <p:cNvPr name="TextBox 16" id="16"/>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7" id="17"/>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8" id="18"/>
          <p:cNvSpPr txBox="true"/>
          <p:nvPr/>
        </p:nvSpPr>
        <p:spPr>
          <a:xfrm rot="0">
            <a:off x="9805963" y="1059414"/>
            <a:ext cx="6220083"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Evolución de la reactividad</a:t>
            </a:r>
          </a:p>
        </p:txBody>
      </p:sp>
      <p:sp>
        <p:nvSpPr>
          <p:cNvPr name="TextBox 19" id="19"/>
          <p:cNvSpPr txBox="true"/>
          <p:nvPr/>
        </p:nvSpPr>
        <p:spPr>
          <a:xfrm rot="0">
            <a:off x="3578875" y="2396282"/>
            <a:ext cx="11025660"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Modernización mediante el servicio de lenguaje</a:t>
            </a:r>
          </a:p>
        </p:txBody>
      </p:sp>
      <p:sp>
        <p:nvSpPr>
          <p:cNvPr name="TextBox 20" id="20"/>
          <p:cNvSpPr txBox="true"/>
          <p:nvPr/>
        </p:nvSpPr>
        <p:spPr>
          <a:xfrm rot="0">
            <a:off x="2223171" y="3832870"/>
            <a:ext cx="6587346" cy="4831194"/>
          </a:xfrm>
          <a:prstGeom prst="rect">
            <a:avLst/>
          </a:prstGeom>
        </p:spPr>
        <p:txBody>
          <a:bodyPr anchor="t" rtlCol="false" tIns="0" lIns="0" bIns="0" rIns="0">
            <a:spAutoFit/>
          </a:bodyPr>
          <a:lstStyle/>
          <a:p>
            <a:pPr algn="ctr">
              <a:lnSpc>
                <a:spcPts val="3813"/>
              </a:lnSpc>
              <a:spcBef>
                <a:spcPct val="0"/>
              </a:spcBef>
            </a:pPr>
            <a:r>
              <a:rPr lang="en-US" b="true" sz="2723">
                <a:solidFill>
                  <a:srgbClr val="FFFFFF"/>
                </a:solidFill>
                <a:latin typeface="Montserrat Bold"/>
                <a:ea typeface="Montserrat Bold"/>
                <a:cs typeface="Montserrat Bold"/>
                <a:sym typeface="Montserrat Bold"/>
              </a:rPr>
              <a:t>Para actualizar tu código a las últimas APIs sin fricción, Angular ha integrado schematics con su servicio de lenguaje. Ahora, desde tu editor (por ejemplo, VSCode), puedes aplicar actualizaciones automáticamente con solo seleccionar las sugerencias que aparecen al trabajar con inputs, consultas y otras entidades.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4"/>
            <a:stretch>
              <a:fillRect l="-96065" t="-7299" r="-96370" b="-7875"/>
            </a:stretch>
          </a:blipFill>
        </p:spPr>
      </p:sp>
      <p:grpSp>
        <p:nvGrpSpPr>
          <p:cNvPr name="Group 8" id="8"/>
          <p:cNvGrpSpPr/>
          <p:nvPr/>
        </p:nvGrpSpPr>
        <p:grpSpPr>
          <a:xfrm rot="0">
            <a:off x="9477210" y="1041950"/>
            <a:ext cx="6982178" cy="689581"/>
            <a:chOff x="0" y="0"/>
            <a:chExt cx="2673752" cy="264068"/>
          </a:xfrm>
        </p:grpSpPr>
        <p:sp>
          <p:nvSpPr>
            <p:cNvPr name="Freeform 9" id="9"/>
            <p:cNvSpPr/>
            <p:nvPr/>
          </p:nvSpPr>
          <p:spPr>
            <a:xfrm flipH="false" flipV="false" rot="0">
              <a:off x="0" y="0"/>
              <a:ext cx="2673752" cy="264068"/>
            </a:xfrm>
            <a:custGeom>
              <a:avLst/>
              <a:gdLst/>
              <a:ahLst/>
              <a:cxnLst/>
              <a:rect r="r" b="b" t="t" l="l"/>
              <a:pathLst>
                <a:path h="264068" w="2673752">
                  <a:moveTo>
                    <a:pt x="56549" y="0"/>
                  </a:moveTo>
                  <a:lnTo>
                    <a:pt x="2617203" y="0"/>
                  </a:lnTo>
                  <a:cubicBezTo>
                    <a:pt x="2648434" y="0"/>
                    <a:pt x="2673752" y="25318"/>
                    <a:pt x="2673752" y="56549"/>
                  </a:cubicBezTo>
                  <a:lnTo>
                    <a:pt x="2673752" y="207518"/>
                  </a:lnTo>
                  <a:cubicBezTo>
                    <a:pt x="2673752" y="238750"/>
                    <a:pt x="2648434" y="264068"/>
                    <a:pt x="2617203" y="264068"/>
                  </a:cubicBezTo>
                  <a:lnTo>
                    <a:pt x="56549" y="264068"/>
                  </a:lnTo>
                  <a:cubicBezTo>
                    <a:pt x="25318" y="264068"/>
                    <a:pt x="0" y="238750"/>
                    <a:pt x="0" y="207518"/>
                  </a:cubicBezTo>
                  <a:lnTo>
                    <a:pt x="0" y="56549"/>
                  </a:lnTo>
                  <a:cubicBezTo>
                    <a:pt x="0" y="25318"/>
                    <a:pt x="25318" y="0"/>
                    <a:pt x="56549" y="0"/>
                  </a:cubicBezTo>
                  <a:close/>
                </a:path>
              </a:pathLst>
            </a:custGeom>
            <a:solidFill>
              <a:srgbClr val="000000">
                <a:alpha val="67843"/>
              </a:srgbClr>
            </a:solidFill>
          </p:spPr>
        </p:sp>
        <p:sp>
          <p:nvSpPr>
            <p:cNvPr name="TextBox 10" id="10"/>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816263" y="2378817"/>
            <a:ext cx="12544723" cy="689581"/>
            <a:chOff x="0" y="0"/>
            <a:chExt cx="4803871" cy="264068"/>
          </a:xfrm>
        </p:grpSpPr>
        <p:sp>
          <p:nvSpPr>
            <p:cNvPr name="Freeform 12" id="12"/>
            <p:cNvSpPr/>
            <p:nvPr/>
          </p:nvSpPr>
          <p:spPr>
            <a:xfrm flipH="false" flipV="false" rot="0">
              <a:off x="0" y="0"/>
              <a:ext cx="4803872" cy="264068"/>
            </a:xfrm>
            <a:custGeom>
              <a:avLst/>
              <a:gdLst/>
              <a:ahLst/>
              <a:cxnLst/>
              <a:rect r="r" b="b" t="t" l="l"/>
              <a:pathLst>
                <a:path h="264068" w="4803872">
                  <a:moveTo>
                    <a:pt x="31474" y="0"/>
                  </a:moveTo>
                  <a:lnTo>
                    <a:pt x="4772397" y="0"/>
                  </a:lnTo>
                  <a:cubicBezTo>
                    <a:pt x="4789780" y="0"/>
                    <a:pt x="4803872" y="14092"/>
                    <a:pt x="4803872" y="31474"/>
                  </a:cubicBezTo>
                  <a:lnTo>
                    <a:pt x="4803872" y="232593"/>
                  </a:lnTo>
                  <a:cubicBezTo>
                    <a:pt x="4803872" y="249976"/>
                    <a:pt x="4789780" y="264068"/>
                    <a:pt x="4772397" y="264068"/>
                  </a:cubicBezTo>
                  <a:lnTo>
                    <a:pt x="31474" y="264068"/>
                  </a:lnTo>
                  <a:cubicBezTo>
                    <a:pt x="14092" y="264068"/>
                    <a:pt x="0" y="249976"/>
                    <a:pt x="0" y="232593"/>
                  </a:cubicBezTo>
                  <a:lnTo>
                    <a:pt x="0" y="31474"/>
                  </a:lnTo>
                  <a:cubicBezTo>
                    <a:pt x="0" y="14092"/>
                    <a:pt x="14092" y="0"/>
                    <a:pt x="31474" y="0"/>
                  </a:cubicBezTo>
                  <a:close/>
                </a:path>
              </a:pathLst>
            </a:custGeom>
            <a:solidFill>
              <a:srgbClr val="000000">
                <a:alpha val="67843"/>
              </a:srgbClr>
            </a:solidFill>
          </p:spPr>
        </p:sp>
        <p:sp>
          <p:nvSpPr>
            <p:cNvPr name="TextBox 13" id="13"/>
            <p:cNvSpPr txBox="true"/>
            <p:nvPr/>
          </p:nvSpPr>
          <p:spPr>
            <a:xfrm>
              <a:off x="0" y="-38100"/>
              <a:ext cx="4803871" cy="302168"/>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8124564" y="3716098"/>
            <a:ext cx="8440413" cy="4877126"/>
          </a:xfrm>
          <a:custGeom>
            <a:avLst/>
            <a:gdLst/>
            <a:ahLst/>
            <a:cxnLst/>
            <a:rect r="r" b="b" t="t" l="l"/>
            <a:pathLst>
              <a:path h="4877126" w="8440413">
                <a:moveTo>
                  <a:pt x="0" y="0"/>
                </a:moveTo>
                <a:lnTo>
                  <a:pt x="8440413" y="0"/>
                </a:lnTo>
                <a:lnTo>
                  <a:pt x="8440413" y="4877126"/>
                </a:lnTo>
                <a:lnTo>
                  <a:pt x="0" y="4877126"/>
                </a:lnTo>
                <a:lnTo>
                  <a:pt x="0" y="0"/>
                </a:lnTo>
                <a:close/>
              </a:path>
            </a:pathLst>
          </a:custGeom>
          <a:blipFill>
            <a:blip r:embed="rId5"/>
            <a:stretch>
              <a:fillRect l="0" t="0" r="0" b="0"/>
            </a:stretch>
          </a:blipFill>
        </p:spPr>
      </p:sp>
      <p:sp>
        <p:nvSpPr>
          <p:cNvPr name="Freeform 15" id="15"/>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6"/>
            <a:stretch>
              <a:fillRect l="0" t="0" r="0" b="0"/>
            </a:stretch>
          </a:blipFill>
        </p:spPr>
      </p:sp>
      <p:sp>
        <p:nvSpPr>
          <p:cNvPr name="TextBox 16" id="16"/>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7" id="17"/>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8" id="18"/>
          <p:cNvSpPr txBox="true"/>
          <p:nvPr/>
        </p:nvSpPr>
        <p:spPr>
          <a:xfrm rot="0">
            <a:off x="9805963" y="1059414"/>
            <a:ext cx="6220083"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Evolución de la reactividad</a:t>
            </a:r>
          </a:p>
        </p:txBody>
      </p:sp>
      <p:sp>
        <p:nvSpPr>
          <p:cNvPr name="TextBox 19" id="19"/>
          <p:cNvSpPr txBox="true"/>
          <p:nvPr/>
        </p:nvSpPr>
        <p:spPr>
          <a:xfrm rot="0">
            <a:off x="5758520" y="2396282"/>
            <a:ext cx="6666371"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Introducción de linkedSignal</a:t>
            </a:r>
          </a:p>
        </p:txBody>
      </p:sp>
      <p:sp>
        <p:nvSpPr>
          <p:cNvPr name="TextBox 20" id="20"/>
          <p:cNvSpPr txBox="true"/>
          <p:nvPr/>
        </p:nvSpPr>
        <p:spPr>
          <a:xfrm rot="0">
            <a:off x="2389443" y="3952651"/>
            <a:ext cx="5748212" cy="4346871"/>
          </a:xfrm>
          <a:prstGeom prst="rect">
            <a:avLst/>
          </a:prstGeom>
        </p:spPr>
        <p:txBody>
          <a:bodyPr anchor="t" rtlCol="false" tIns="0" lIns="0" bIns="0" rIns="0">
            <a:spAutoFit/>
          </a:bodyPr>
          <a:lstStyle/>
          <a:p>
            <a:pPr algn="ctr">
              <a:lnSpc>
                <a:spcPts val="3813"/>
              </a:lnSpc>
              <a:spcBef>
                <a:spcPct val="0"/>
              </a:spcBef>
            </a:pPr>
            <a:r>
              <a:rPr lang="en-US" b="true" sz="2723">
                <a:solidFill>
                  <a:srgbClr val="FFFFFF"/>
                </a:solidFill>
                <a:latin typeface="Montserrat Bold"/>
                <a:ea typeface="Montserrat Bold"/>
                <a:cs typeface="Montserrat Bold"/>
                <a:sym typeface="Montserrat Bold"/>
              </a:rPr>
              <a:t>Con linkedSignal se resuelve escenarios comunes que requieren un estado mutable dependiente de un estado de nivel superior. linkedSignal captura la relación entre estados sin necesidad de efectos, permitiendo un código más limpio y predecible.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4"/>
            <a:stretch>
              <a:fillRect l="-96065" t="-7299" r="-96370" b="-7875"/>
            </a:stretch>
          </a:blipFill>
        </p:spPr>
      </p:sp>
      <p:grpSp>
        <p:nvGrpSpPr>
          <p:cNvPr name="Group 8" id="8"/>
          <p:cNvGrpSpPr/>
          <p:nvPr/>
        </p:nvGrpSpPr>
        <p:grpSpPr>
          <a:xfrm rot="0">
            <a:off x="9477210" y="1041950"/>
            <a:ext cx="6982178" cy="689581"/>
            <a:chOff x="0" y="0"/>
            <a:chExt cx="2673752" cy="264068"/>
          </a:xfrm>
        </p:grpSpPr>
        <p:sp>
          <p:nvSpPr>
            <p:cNvPr name="Freeform 9" id="9"/>
            <p:cNvSpPr/>
            <p:nvPr/>
          </p:nvSpPr>
          <p:spPr>
            <a:xfrm flipH="false" flipV="false" rot="0">
              <a:off x="0" y="0"/>
              <a:ext cx="2673752" cy="264068"/>
            </a:xfrm>
            <a:custGeom>
              <a:avLst/>
              <a:gdLst/>
              <a:ahLst/>
              <a:cxnLst/>
              <a:rect r="r" b="b" t="t" l="l"/>
              <a:pathLst>
                <a:path h="264068" w="2673752">
                  <a:moveTo>
                    <a:pt x="56549" y="0"/>
                  </a:moveTo>
                  <a:lnTo>
                    <a:pt x="2617203" y="0"/>
                  </a:lnTo>
                  <a:cubicBezTo>
                    <a:pt x="2648434" y="0"/>
                    <a:pt x="2673752" y="25318"/>
                    <a:pt x="2673752" y="56549"/>
                  </a:cubicBezTo>
                  <a:lnTo>
                    <a:pt x="2673752" y="207518"/>
                  </a:lnTo>
                  <a:cubicBezTo>
                    <a:pt x="2673752" y="238750"/>
                    <a:pt x="2648434" y="264068"/>
                    <a:pt x="2617203" y="264068"/>
                  </a:cubicBezTo>
                  <a:lnTo>
                    <a:pt x="56549" y="264068"/>
                  </a:lnTo>
                  <a:cubicBezTo>
                    <a:pt x="25318" y="264068"/>
                    <a:pt x="0" y="238750"/>
                    <a:pt x="0" y="207518"/>
                  </a:cubicBezTo>
                  <a:lnTo>
                    <a:pt x="0" y="56549"/>
                  </a:lnTo>
                  <a:cubicBezTo>
                    <a:pt x="0" y="25318"/>
                    <a:pt x="25318" y="0"/>
                    <a:pt x="56549" y="0"/>
                  </a:cubicBezTo>
                  <a:close/>
                </a:path>
              </a:pathLst>
            </a:custGeom>
            <a:solidFill>
              <a:srgbClr val="000000">
                <a:alpha val="67843"/>
              </a:srgbClr>
            </a:solidFill>
          </p:spPr>
        </p:sp>
        <p:sp>
          <p:nvSpPr>
            <p:cNvPr name="TextBox 10" id="10"/>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816263" y="2378817"/>
            <a:ext cx="12544723" cy="689581"/>
            <a:chOff x="0" y="0"/>
            <a:chExt cx="4803871" cy="264068"/>
          </a:xfrm>
        </p:grpSpPr>
        <p:sp>
          <p:nvSpPr>
            <p:cNvPr name="Freeform 12" id="12"/>
            <p:cNvSpPr/>
            <p:nvPr/>
          </p:nvSpPr>
          <p:spPr>
            <a:xfrm flipH="false" flipV="false" rot="0">
              <a:off x="0" y="0"/>
              <a:ext cx="4803872" cy="264068"/>
            </a:xfrm>
            <a:custGeom>
              <a:avLst/>
              <a:gdLst/>
              <a:ahLst/>
              <a:cxnLst/>
              <a:rect r="r" b="b" t="t" l="l"/>
              <a:pathLst>
                <a:path h="264068" w="4803872">
                  <a:moveTo>
                    <a:pt x="31474" y="0"/>
                  </a:moveTo>
                  <a:lnTo>
                    <a:pt x="4772397" y="0"/>
                  </a:lnTo>
                  <a:cubicBezTo>
                    <a:pt x="4789780" y="0"/>
                    <a:pt x="4803872" y="14092"/>
                    <a:pt x="4803872" y="31474"/>
                  </a:cubicBezTo>
                  <a:lnTo>
                    <a:pt x="4803872" y="232593"/>
                  </a:lnTo>
                  <a:cubicBezTo>
                    <a:pt x="4803872" y="249976"/>
                    <a:pt x="4789780" y="264068"/>
                    <a:pt x="4772397" y="264068"/>
                  </a:cubicBezTo>
                  <a:lnTo>
                    <a:pt x="31474" y="264068"/>
                  </a:lnTo>
                  <a:cubicBezTo>
                    <a:pt x="14092" y="264068"/>
                    <a:pt x="0" y="249976"/>
                    <a:pt x="0" y="232593"/>
                  </a:cubicBezTo>
                  <a:lnTo>
                    <a:pt x="0" y="31474"/>
                  </a:lnTo>
                  <a:cubicBezTo>
                    <a:pt x="0" y="14092"/>
                    <a:pt x="14092" y="0"/>
                    <a:pt x="31474" y="0"/>
                  </a:cubicBezTo>
                  <a:close/>
                </a:path>
              </a:pathLst>
            </a:custGeom>
            <a:solidFill>
              <a:srgbClr val="000000">
                <a:alpha val="67843"/>
              </a:srgbClr>
            </a:solidFill>
          </p:spPr>
        </p:sp>
        <p:sp>
          <p:nvSpPr>
            <p:cNvPr name="TextBox 13" id="13"/>
            <p:cNvSpPr txBox="true"/>
            <p:nvPr/>
          </p:nvSpPr>
          <p:spPr>
            <a:xfrm>
              <a:off x="0" y="-38100"/>
              <a:ext cx="4803871" cy="302168"/>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7103887" y="5178001"/>
            <a:ext cx="10450547" cy="4746837"/>
          </a:xfrm>
          <a:custGeom>
            <a:avLst/>
            <a:gdLst/>
            <a:ahLst/>
            <a:cxnLst/>
            <a:rect r="r" b="b" t="t" l="l"/>
            <a:pathLst>
              <a:path h="4746837" w="10450547">
                <a:moveTo>
                  <a:pt x="0" y="0"/>
                </a:moveTo>
                <a:lnTo>
                  <a:pt x="10450546" y="0"/>
                </a:lnTo>
                <a:lnTo>
                  <a:pt x="10450546" y="4746838"/>
                </a:lnTo>
                <a:lnTo>
                  <a:pt x="0" y="4746838"/>
                </a:lnTo>
                <a:lnTo>
                  <a:pt x="0" y="0"/>
                </a:lnTo>
                <a:close/>
              </a:path>
            </a:pathLst>
          </a:custGeom>
          <a:blipFill>
            <a:blip r:embed="rId5"/>
            <a:stretch>
              <a:fillRect l="0" t="0" r="0" b="0"/>
            </a:stretch>
          </a:blipFill>
        </p:spPr>
      </p:sp>
      <p:sp>
        <p:nvSpPr>
          <p:cNvPr name="Freeform 15" id="15"/>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6"/>
            <a:stretch>
              <a:fillRect l="0" t="0" r="0" b="0"/>
            </a:stretch>
          </a:blipFill>
        </p:spPr>
      </p:sp>
      <p:sp>
        <p:nvSpPr>
          <p:cNvPr name="TextBox 16" id="16"/>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7" id="17"/>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8" id="18"/>
          <p:cNvSpPr txBox="true"/>
          <p:nvPr/>
        </p:nvSpPr>
        <p:spPr>
          <a:xfrm rot="0">
            <a:off x="9805963" y="1059414"/>
            <a:ext cx="6220083"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Evolución de la reactividad</a:t>
            </a:r>
          </a:p>
        </p:txBody>
      </p:sp>
      <p:sp>
        <p:nvSpPr>
          <p:cNvPr name="TextBox 19" id="19"/>
          <p:cNvSpPr txBox="true"/>
          <p:nvPr/>
        </p:nvSpPr>
        <p:spPr>
          <a:xfrm rot="0">
            <a:off x="5005972" y="2396282"/>
            <a:ext cx="8171466"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Nueva API experimental: resource()</a:t>
            </a:r>
          </a:p>
        </p:txBody>
      </p:sp>
      <p:sp>
        <p:nvSpPr>
          <p:cNvPr name="TextBox 20" id="20"/>
          <p:cNvSpPr txBox="true"/>
          <p:nvPr/>
        </p:nvSpPr>
        <p:spPr>
          <a:xfrm rot="0">
            <a:off x="2556654" y="3140491"/>
            <a:ext cx="12804332" cy="1892961"/>
          </a:xfrm>
          <a:prstGeom prst="rect">
            <a:avLst/>
          </a:prstGeom>
        </p:spPr>
        <p:txBody>
          <a:bodyPr anchor="t" rtlCol="false" tIns="0" lIns="0" bIns="0" rIns="0">
            <a:spAutoFit/>
          </a:bodyPr>
          <a:lstStyle/>
          <a:p>
            <a:pPr algn="l" marL="588107" indent="-294053" lvl="1">
              <a:lnSpc>
                <a:spcPts val="3813"/>
              </a:lnSpc>
              <a:spcBef>
                <a:spcPct val="0"/>
              </a:spcBef>
              <a:buAutoNum type="arabicPeriod" startAt="1"/>
            </a:pPr>
            <a:r>
              <a:rPr lang="en-US" b="true" sz="2723">
                <a:solidFill>
                  <a:srgbClr val="FFFFFF"/>
                </a:solidFill>
                <a:latin typeface="Montserrat Bold"/>
                <a:ea typeface="Montserrat Bold"/>
                <a:cs typeface="Montserrat Bold"/>
                <a:sym typeface="Montserrat Bold"/>
              </a:rPr>
              <a:t>Función de solicitud: Define la petición en términos de señales.</a:t>
            </a:r>
          </a:p>
          <a:p>
            <a:pPr algn="l" marL="588107" indent="-294053" lvl="1">
              <a:lnSpc>
                <a:spcPts val="3813"/>
              </a:lnSpc>
              <a:spcBef>
                <a:spcPct val="0"/>
              </a:spcBef>
              <a:buAutoNum type="arabicPeriod" startAt="1"/>
            </a:pPr>
            <a:r>
              <a:rPr lang="en-US" b="true" sz="2723">
                <a:solidFill>
                  <a:srgbClr val="FFFFFF"/>
                </a:solidFill>
                <a:latin typeface="Montserrat Bold"/>
                <a:ea typeface="Montserrat Bold"/>
                <a:cs typeface="Montserrat Bold"/>
                <a:sym typeface="Montserrat Bold"/>
              </a:rPr>
              <a:t>Cargador: Ejecuta una operación asíncrona basada en la solicitud.</a:t>
            </a:r>
          </a:p>
          <a:p>
            <a:pPr algn="l" marL="588107" indent="-294053" lvl="1">
              <a:lnSpc>
                <a:spcPts val="3813"/>
              </a:lnSpc>
              <a:spcBef>
                <a:spcPct val="0"/>
              </a:spcBef>
              <a:buAutoNum type="arabicPeriod" startAt="1"/>
            </a:pPr>
            <a:r>
              <a:rPr lang="en-US" b="true" sz="2723">
                <a:solidFill>
                  <a:srgbClr val="FFFFFF"/>
                </a:solidFill>
                <a:latin typeface="Montserrat Bold"/>
                <a:ea typeface="Montserrat Bold"/>
                <a:cs typeface="Montserrat Bold"/>
                <a:sym typeface="Montserrat Bold"/>
              </a:rPr>
              <a:t>Instancia de recurso: Expone señales con el valor resultante y su estado (cargando, resuelto, error).</a:t>
            </a:r>
          </a:p>
        </p:txBody>
      </p:sp>
      <p:sp>
        <p:nvSpPr>
          <p:cNvPr name="TextBox 21" id="21"/>
          <p:cNvSpPr txBox="true"/>
          <p:nvPr/>
        </p:nvSpPr>
        <p:spPr>
          <a:xfrm rot="0">
            <a:off x="2556654" y="6562090"/>
            <a:ext cx="4114800" cy="172720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Montserrat Bold"/>
                <a:ea typeface="Montserrat Bold"/>
                <a:cs typeface="Montserrat Bold"/>
                <a:sym typeface="Montserrat Bold"/>
              </a:rPr>
              <a:t>También está disponible </a:t>
            </a:r>
            <a:r>
              <a:rPr lang="en-US" b="true" sz="2499">
                <a:solidFill>
                  <a:srgbClr val="FFFFFF"/>
                </a:solidFill>
                <a:latin typeface="Montserrat Bold"/>
                <a:ea typeface="Montserrat Bold"/>
                <a:cs typeface="Montserrat Bold"/>
                <a:sym typeface="Montserrat Bold"/>
              </a:rPr>
              <a:t>rxResource para crear recursos a partir de Observables.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9477210" y="1041950"/>
            <a:ext cx="6982178" cy="689581"/>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56549" y="0"/>
                  </a:moveTo>
                  <a:lnTo>
                    <a:pt x="2617203" y="0"/>
                  </a:lnTo>
                  <a:cubicBezTo>
                    <a:pt x="2648434" y="0"/>
                    <a:pt x="2673752" y="25318"/>
                    <a:pt x="2673752" y="56549"/>
                  </a:cubicBezTo>
                  <a:lnTo>
                    <a:pt x="2673752" y="207518"/>
                  </a:lnTo>
                  <a:cubicBezTo>
                    <a:pt x="2673752" y="238750"/>
                    <a:pt x="2648434" y="264068"/>
                    <a:pt x="2617203" y="264068"/>
                  </a:cubicBezTo>
                  <a:lnTo>
                    <a:pt x="56549" y="264068"/>
                  </a:lnTo>
                  <a:cubicBezTo>
                    <a:pt x="25318" y="264068"/>
                    <a:pt x="0" y="238750"/>
                    <a:pt x="0" y="207518"/>
                  </a:cubicBezTo>
                  <a:lnTo>
                    <a:pt x="0" y="56549"/>
                  </a:lnTo>
                  <a:cubicBezTo>
                    <a:pt x="0" y="25318"/>
                    <a:pt x="25318" y="0"/>
                    <a:pt x="56549"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816263" y="3613257"/>
            <a:ext cx="12544723" cy="689581"/>
            <a:chOff x="0" y="0"/>
            <a:chExt cx="4803871" cy="264068"/>
          </a:xfrm>
        </p:grpSpPr>
        <p:sp>
          <p:nvSpPr>
            <p:cNvPr name="Freeform 13" id="13"/>
            <p:cNvSpPr/>
            <p:nvPr/>
          </p:nvSpPr>
          <p:spPr>
            <a:xfrm flipH="false" flipV="false" rot="0">
              <a:off x="0" y="0"/>
              <a:ext cx="4803872" cy="264068"/>
            </a:xfrm>
            <a:custGeom>
              <a:avLst/>
              <a:gdLst/>
              <a:ahLst/>
              <a:cxnLst/>
              <a:rect r="r" b="b" t="t" l="l"/>
              <a:pathLst>
                <a:path h="264068" w="4803872">
                  <a:moveTo>
                    <a:pt x="31474" y="0"/>
                  </a:moveTo>
                  <a:lnTo>
                    <a:pt x="4772397" y="0"/>
                  </a:lnTo>
                  <a:cubicBezTo>
                    <a:pt x="4789780" y="0"/>
                    <a:pt x="4803872" y="14092"/>
                    <a:pt x="4803872" y="31474"/>
                  </a:cubicBezTo>
                  <a:lnTo>
                    <a:pt x="4803872" y="232593"/>
                  </a:lnTo>
                  <a:cubicBezTo>
                    <a:pt x="4803872" y="249976"/>
                    <a:pt x="4789780" y="264068"/>
                    <a:pt x="4772397" y="264068"/>
                  </a:cubicBezTo>
                  <a:lnTo>
                    <a:pt x="31474" y="264068"/>
                  </a:lnTo>
                  <a:cubicBezTo>
                    <a:pt x="14092" y="264068"/>
                    <a:pt x="0" y="249976"/>
                    <a:pt x="0" y="232593"/>
                  </a:cubicBezTo>
                  <a:lnTo>
                    <a:pt x="0" y="31474"/>
                  </a:lnTo>
                  <a:cubicBezTo>
                    <a:pt x="0" y="14092"/>
                    <a:pt x="14092" y="0"/>
                    <a:pt x="31474" y="0"/>
                  </a:cubicBezTo>
                  <a:close/>
                </a:path>
              </a:pathLst>
            </a:custGeom>
            <a:solidFill>
              <a:srgbClr val="000000">
                <a:alpha val="67843"/>
              </a:srgbClr>
            </a:solidFill>
          </p:spPr>
        </p:sp>
        <p:sp>
          <p:nvSpPr>
            <p:cNvPr name="TextBox 14" id="14"/>
            <p:cNvSpPr txBox="true"/>
            <p:nvPr/>
          </p:nvSpPr>
          <p:spPr>
            <a:xfrm>
              <a:off x="0" y="-38100"/>
              <a:ext cx="4803871" cy="302168"/>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6" id="16"/>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7" id="17"/>
          <p:cNvSpPr txBox="true"/>
          <p:nvPr/>
        </p:nvSpPr>
        <p:spPr>
          <a:xfrm rot="0">
            <a:off x="9805963" y="1059414"/>
            <a:ext cx="6220083"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Evolución de la reactividad</a:t>
            </a:r>
          </a:p>
        </p:txBody>
      </p:sp>
      <p:sp>
        <p:nvSpPr>
          <p:cNvPr name="TextBox 18" id="18"/>
          <p:cNvSpPr txBox="true"/>
          <p:nvPr/>
        </p:nvSpPr>
        <p:spPr>
          <a:xfrm rot="0">
            <a:off x="6264841" y="3630722"/>
            <a:ext cx="5653728"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Estado de la API “effect”</a:t>
            </a:r>
          </a:p>
        </p:txBody>
      </p:sp>
      <p:sp>
        <p:nvSpPr>
          <p:cNvPr name="TextBox 19" id="19"/>
          <p:cNvSpPr txBox="true"/>
          <p:nvPr/>
        </p:nvSpPr>
        <p:spPr>
          <a:xfrm rot="0">
            <a:off x="2816263" y="4515951"/>
            <a:ext cx="12544723" cy="3515574"/>
          </a:xfrm>
          <a:prstGeom prst="rect">
            <a:avLst/>
          </a:prstGeom>
        </p:spPr>
        <p:txBody>
          <a:bodyPr anchor="t" rtlCol="false" tIns="0" lIns="0" bIns="0" rIns="0">
            <a:spAutoFit/>
          </a:bodyPr>
          <a:lstStyle/>
          <a:p>
            <a:pPr algn="ctr">
              <a:lnSpc>
                <a:spcPts val="4649"/>
              </a:lnSpc>
            </a:pPr>
            <a:r>
              <a:rPr lang="en-US" sz="3320" b="true">
                <a:solidFill>
                  <a:srgbClr val="FFFFFF"/>
                </a:solidFill>
                <a:latin typeface="Montserrat Bold"/>
                <a:ea typeface="Montserrat Bold"/>
                <a:cs typeface="Montserrat Bold"/>
                <a:sym typeface="Montserrat Bold"/>
              </a:rPr>
              <a:t>La API effect, aún en vista previa, ha sido refinada en base a feedback previo. Su temporización fue ajustada para atender mejor los casos de uso comunes, y se seguirá evaluando antes de declararla estable.</a:t>
            </a:r>
          </a:p>
          <a:p>
            <a:pPr algn="ctr">
              <a:lnSpc>
                <a:spcPts val="4649"/>
              </a:lnSpc>
              <a:spcBef>
                <a:spcPct val="0"/>
              </a:spcBef>
            </a:pPr>
            <a:r>
              <a:rPr lang="en-US" b="true" sz="3320">
                <a:solidFill>
                  <a:srgbClr val="FFFFFF"/>
                </a:solidFill>
                <a:latin typeface="Montserrat Bold"/>
                <a:ea typeface="Montserrat Bold"/>
                <a:cs typeface="Montserrat Bold"/>
                <a:sym typeface="Montserrat Bold"/>
              </a:rPr>
              <a:t>Con estas mejoras, Angular continúa avanzando hacia una reactividad más moderna, flexible y accesible.</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4144083" y="2727566"/>
            <a:ext cx="10151904" cy="1002633"/>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38893" y="0"/>
                  </a:moveTo>
                  <a:lnTo>
                    <a:pt x="2634860" y="0"/>
                  </a:lnTo>
                  <a:cubicBezTo>
                    <a:pt x="2656340" y="0"/>
                    <a:pt x="2673752" y="17413"/>
                    <a:pt x="2673752" y="38893"/>
                  </a:cubicBezTo>
                  <a:lnTo>
                    <a:pt x="2673752" y="225175"/>
                  </a:lnTo>
                  <a:cubicBezTo>
                    <a:pt x="2673752" y="235490"/>
                    <a:pt x="2669655" y="245383"/>
                    <a:pt x="2662361" y="252676"/>
                  </a:cubicBezTo>
                  <a:cubicBezTo>
                    <a:pt x="2655067" y="259970"/>
                    <a:pt x="2645175" y="264068"/>
                    <a:pt x="2634860" y="264068"/>
                  </a:cubicBezTo>
                  <a:lnTo>
                    <a:pt x="38893" y="264068"/>
                  </a:lnTo>
                  <a:cubicBezTo>
                    <a:pt x="28578" y="264068"/>
                    <a:pt x="18685" y="259970"/>
                    <a:pt x="11391" y="252676"/>
                  </a:cubicBezTo>
                  <a:cubicBezTo>
                    <a:pt x="4098" y="245383"/>
                    <a:pt x="0" y="235490"/>
                    <a:pt x="0" y="225175"/>
                  </a:cubicBezTo>
                  <a:lnTo>
                    <a:pt x="0" y="38893"/>
                  </a:lnTo>
                  <a:cubicBezTo>
                    <a:pt x="0" y="28578"/>
                    <a:pt x="4098" y="18685"/>
                    <a:pt x="11391" y="11391"/>
                  </a:cubicBezTo>
                  <a:cubicBezTo>
                    <a:pt x="18685" y="4098"/>
                    <a:pt x="28578" y="0"/>
                    <a:pt x="38893"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3" id="13"/>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4" id="14"/>
          <p:cNvSpPr txBox="true"/>
          <p:nvPr/>
        </p:nvSpPr>
        <p:spPr>
          <a:xfrm rot="0">
            <a:off x="6247879" y="2754652"/>
            <a:ext cx="5792242" cy="853210"/>
          </a:xfrm>
          <a:prstGeom prst="rect">
            <a:avLst/>
          </a:prstGeom>
        </p:spPr>
        <p:txBody>
          <a:bodyPr anchor="t" rtlCol="false" tIns="0" lIns="0" bIns="0" rIns="0">
            <a:spAutoFit/>
          </a:bodyPr>
          <a:lstStyle/>
          <a:p>
            <a:pPr algn="ctr">
              <a:lnSpc>
                <a:spcPts val="7047"/>
              </a:lnSpc>
              <a:spcBef>
                <a:spcPct val="0"/>
              </a:spcBef>
            </a:pPr>
            <a:r>
              <a:rPr lang="en-US" b="true" sz="5034">
                <a:solidFill>
                  <a:srgbClr val="FFFFFF"/>
                </a:solidFill>
                <a:latin typeface="Montserrat Bold"/>
                <a:ea typeface="Montserrat Bold"/>
                <a:cs typeface="Montserrat Bold"/>
                <a:sym typeface="Montserrat Bold"/>
              </a:rPr>
              <a:t>Soporte Zoneless</a:t>
            </a:r>
          </a:p>
        </p:txBody>
      </p:sp>
      <p:sp>
        <p:nvSpPr>
          <p:cNvPr name="TextBox 15" id="15"/>
          <p:cNvSpPr txBox="true"/>
          <p:nvPr/>
        </p:nvSpPr>
        <p:spPr>
          <a:xfrm rot="0">
            <a:off x="2923579" y="4416667"/>
            <a:ext cx="12440842" cy="3909695"/>
          </a:xfrm>
          <a:prstGeom prst="rect">
            <a:avLst/>
          </a:prstGeom>
        </p:spPr>
        <p:txBody>
          <a:bodyPr anchor="t" rtlCol="false" tIns="0" lIns="0" bIns="0" rIns="0">
            <a:spAutoFit/>
          </a:bodyPr>
          <a:lstStyle/>
          <a:p>
            <a:pPr algn="ctr">
              <a:lnSpc>
                <a:spcPts val="4480"/>
              </a:lnSpc>
            </a:pPr>
            <a:r>
              <a:rPr lang="en-US" sz="3200" b="true">
                <a:solidFill>
                  <a:srgbClr val="FFFFFF"/>
                </a:solidFill>
                <a:latin typeface="Montserrat Bold"/>
                <a:ea typeface="Montserrat Bold"/>
                <a:cs typeface="Montserrat Bold"/>
                <a:sym typeface="Montserrat Bold"/>
              </a:rPr>
              <a:t>El soporte zoneless sigue evolucionando con nuevas capacidades, como la integración de renderizado en servidor y mejoras en pruebas. La CLI ahora permite crear proyectos zoneless con un solo comando </a:t>
            </a:r>
          </a:p>
          <a:p>
            <a:pPr algn="ctr">
              <a:lnSpc>
                <a:spcPts val="4480"/>
              </a:lnSpc>
            </a:pPr>
            <a:r>
              <a:rPr lang="en-US" sz="3200" b="true">
                <a:solidFill>
                  <a:srgbClr val="006AFF"/>
                </a:solidFill>
                <a:latin typeface="Montserrat Bold"/>
                <a:ea typeface="Montserrat Bold"/>
                <a:cs typeface="Montserrat Bold"/>
                <a:sym typeface="Montserrat Bold"/>
              </a:rPr>
              <a:t>ng new --experimental-zoneless</a:t>
            </a:r>
          </a:p>
          <a:p>
            <a:pPr algn="ctr">
              <a:lnSpc>
                <a:spcPts val="4480"/>
              </a:lnSpc>
              <a:spcBef>
                <a:spcPct val="0"/>
              </a:spcBef>
            </a:pPr>
            <a:r>
              <a:rPr lang="en-US" b="true" sz="3200">
                <a:solidFill>
                  <a:srgbClr val="FFFFFF"/>
                </a:solidFill>
                <a:latin typeface="Montserrat Bold"/>
                <a:ea typeface="Montserrat Bold"/>
                <a:cs typeface="Montserrat Bold"/>
                <a:sym typeface="Montserrat Bold"/>
              </a:rPr>
              <a:t>eliminando zone.js de los polyfills. Este enfoque promete aplicaciones más ligeras y eficientes para 2025.</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9477210" y="1041950"/>
            <a:ext cx="6982178" cy="689581"/>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56549" y="0"/>
                  </a:moveTo>
                  <a:lnTo>
                    <a:pt x="2617203" y="0"/>
                  </a:lnTo>
                  <a:cubicBezTo>
                    <a:pt x="2648434" y="0"/>
                    <a:pt x="2673752" y="25318"/>
                    <a:pt x="2673752" y="56549"/>
                  </a:cubicBezTo>
                  <a:lnTo>
                    <a:pt x="2673752" y="207518"/>
                  </a:lnTo>
                  <a:cubicBezTo>
                    <a:pt x="2673752" y="238750"/>
                    <a:pt x="2648434" y="264068"/>
                    <a:pt x="2617203" y="264068"/>
                  </a:cubicBezTo>
                  <a:lnTo>
                    <a:pt x="56549" y="264068"/>
                  </a:lnTo>
                  <a:cubicBezTo>
                    <a:pt x="25318" y="264068"/>
                    <a:pt x="0" y="238750"/>
                    <a:pt x="0" y="207518"/>
                  </a:cubicBezTo>
                  <a:lnTo>
                    <a:pt x="0" y="56549"/>
                  </a:lnTo>
                  <a:cubicBezTo>
                    <a:pt x="0" y="25318"/>
                    <a:pt x="25318" y="0"/>
                    <a:pt x="56549"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587656" y="2456731"/>
            <a:ext cx="9790700" cy="1349595"/>
          </a:xfrm>
          <a:custGeom>
            <a:avLst/>
            <a:gdLst/>
            <a:ahLst/>
            <a:cxnLst/>
            <a:rect r="r" b="b" t="t" l="l"/>
            <a:pathLst>
              <a:path h="1349595" w="9790700">
                <a:moveTo>
                  <a:pt x="0" y="0"/>
                </a:moveTo>
                <a:lnTo>
                  <a:pt x="9790699" y="0"/>
                </a:lnTo>
                <a:lnTo>
                  <a:pt x="9790699" y="1349595"/>
                </a:lnTo>
                <a:lnTo>
                  <a:pt x="0" y="1349595"/>
                </a:lnTo>
                <a:lnTo>
                  <a:pt x="0" y="0"/>
                </a:lnTo>
                <a:close/>
              </a:path>
            </a:pathLst>
          </a:custGeom>
          <a:blipFill>
            <a:blip r:embed="rId6"/>
            <a:stretch>
              <a:fillRect l="0" t="0" r="0" b="0"/>
            </a:stretch>
          </a:blipFill>
        </p:spPr>
      </p:sp>
      <p:sp>
        <p:nvSpPr>
          <p:cNvPr name="Freeform 13" id="13"/>
          <p:cNvSpPr/>
          <p:nvPr/>
        </p:nvSpPr>
        <p:spPr>
          <a:xfrm flipH="false" flipV="false" rot="0">
            <a:off x="3294050" y="4802676"/>
            <a:ext cx="12966864" cy="2668642"/>
          </a:xfrm>
          <a:custGeom>
            <a:avLst/>
            <a:gdLst/>
            <a:ahLst/>
            <a:cxnLst/>
            <a:rect r="r" b="b" t="t" l="l"/>
            <a:pathLst>
              <a:path h="2668642" w="12966864">
                <a:moveTo>
                  <a:pt x="0" y="0"/>
                </a:moveTo>
                <a:lnTo>
                  <a:pt x="12966863" y="0"/>
                </a:lnTo>
                <a:lnTo>
                  <a:pt x="12966863" y="2668642"/>
                </a:lnTo>
                <a:lnTo>
                  <a:pt x="0" y="2668642"/>
                </a:lnTo>
                <a:lnTo>
                  <a:pt x="0" y="0"/>
                </a:lnTo>
                <a:close/>
              </a:path>
            </a:pathLst>
          </a:custGeom>
          <a:blipFill>
            <a:blip r:embed="rId7"/>
            <a:stretch>
              <a:fillRect l="0" t="0" r="0" b="0"/>
            </a:stretch>
          </a:blipFill>
        </p:spPr>
      </p:sp>
      <p:sp>
        <p:nvSpPr>
          <p:cNvPr name="TextBox 14" id="14"/>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5" id="15"/>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6" id="16"/>
          <p:cNvSpPr txBox="true"/>
          <p:nvPr/>
        </p:nvSpPr>
        <p:spPr>
          <a:xfrm rot="0">
            <a:off x="10924138" y="1059414"/>
            <a:ext cx="3983732"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Soporte Zoneless</a:t>
            </a:r>
          </a:p>
        </p:txBody>
      </p:sp>
      <p:sp>
        <p:nvSpPr>
          <p:cNvPr name="TextBox 17" id="17"/>
          <p:cNvSpPr txBox="true"/>
          <p:nvPr/>
        </p:nvSpPr>
        <p:spPr>
          <a:xfrm rot="0">
            <a:off x="3294050" y="4157952"/>
            <a:ext cx="2985506" cy="547370"/>
          </a:xfrm>
          <a:prstGeom prst="rect">
            <a:avLst/>
          </a:prstGeom>
        </p:spPr>
        <p:txBody>
          <a:bodyPr anchor="t" rtlCol="false" tIns="0" lIns="0" bIns="0" rIns="0">
            <a:spAutoFit/>
          </a:bodyPr>
          <a:lstStyle/>
          <a:p>
            <a:pPr algn="ctr">
              <a:lnSpc>
                <a:spcPts val="4480"/>
              </a:lnSpc>
            </a:pPr>
            <a:r>
              <a:rPr lang="en-US" sz="3200">
                <a:solidFill>
                  <a:srgbClr val="FFFFFF"/>
                </a:solidFill>
                <a:latin typeface="Lilita One"/>
                <a:ea typeface="Lilita One"/>
                <a:cs typeface="Lilita One"/>
                <a:sym typeface="Lilita One"/>
              </a:rPr>
              <a:t>app.config.ts</a:t>
            </a:r>
          </a:p>
        </p:txBody>
      </p:sp>
      <p:sp>
        <p:nvSpPr>
          <p:cNvPr name="TextBox 18" id="18"/>
          <p:cNvSpPr txBox="true"/>
          <p:nvPr/>
        </p:nvSpPr>
        <p:spPr>
          <a:xfrm rot="0">
            <a:off x="6168604" y="7518943"/>
            <a:ext cx="10092309" cy="405765"/>
          </a:xfrm>
          <a:prstGeom prst="rect">
            <a:avLst/>
          </a:prstGeom>
        </p:spPr>
        <p:txBody>
          <a:bodyPr anchor="t" rtlCol="false" tIns="0" lIns="0" bIns="0" rIns="0">
            <a:spAutoFit/>
          </a:bodyPr>
          <a:lstStyle/>
          <a:p>
            <a:pPr algn="ctr">
              <a:lnSpc>
                <a:spcPts val="3359"/>
              </a:lnSpc>
            </a:pPr>
            <a:r>
              <a:rPr lang="en-US" sz="2400" b="true">
                <a:solidFill>
                  <a:srgbClr val="FFFFFF"/>
                </a:solidFill>
                <a:latin typeface="Dosis Semi-Bold"/>
                <a:ea typeface="Dosis Semi-Bold"/>
                <a:cs typeface="Dosis Semi-Bold"/>
                <a:sym typeface="Dosis Semi-Bold"/>
              </a:rPr>
              <a:t>Aclaración: lo que se setea en appConfig luego va dentro del bootstrapApplication</a:t>
            </a:r>
          </a:p>
        </p:txBody>
      </p:sp>
      <p:sp>
        <p:nvSpPr>
          <p:cNvPr name="TextBox 19" id="19"/>
          <p:cNvSpPr txBox="true"/>
          <p:nvPr/>
        </p:nvSpPr>
        <p:spPr>
          <a:xfrm rot="0">
            <a:off x="4709253" y="8562883"/>
            <a:ext cx="8869493" cy="688975"/>
          </a:xfrm>
          <a:prstGeom prst="rect">
            <a:avLst/>
          </a:prstGeom>
        </p:spPr>
        <p:txBody>
          <a:bodyPr anchor="t" rtlCol="false" tIns="0" lIns="0" bIns="0" rIns="0">
            <a:spAutoFit/>
          </a:bodyPr>
          <a:lstStyle/>
          <a:p>
            <a:pPr algn="ctr">
              <a:lnSpc>
                <a:spcPts val="5599"/>
              </a:lnSpc>
            </a:pPr>
            <a:r>
              <a:rPr lang="en-US" sz="3999">
                <a:solidFill>
                  <a:srgbClr val="FFFFFF"/>
                </a:solidFill>
                <a:latin typeface="Lilita One"/>
                <a:ea typeface="Lilita One"/>
                <a:cs typeface="Lilita One"/>
                <a:sym typeface="Lilita One"/>
              </a:rPr>
              <a:t>IMPORTANTE: requiere remover zone.js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4144083" y="2727566"/>
            <a:ext cx="10151904" cy="1002633"/>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38893" y="0"/>
                  </a:moveTo>
                  <a:lnTo>
                    <a:pt x="2634860" y="0"/>
                  </a:lnTo>
                  <a:cubicBezTo>
                    <a:pt x="2656340" y="0"/>
                    <a:pt x="2673752" y="17413"/>
                    <a:pt x="2673752" y="38893"/>
                  </a:cubicBezTo>
                  <a:lnTo>
                    <a:pt x="2673752" y="225175"/>
                  </a:lnTo>
                  <a:cubicBezTo>
                    <a:pt x="2673752" y="235490"/>
                    <a:pt x="2669655" y="245383"/>
                    <a:pt x="2662361" y="252676"/>
                  </a:cubicBezTo>
                  <a:cubicBezTo>
                    <a:pt x="2655067" y="259970"/>
                    <a:pt x="2645175" y="264068"/>
                    <a:pt x="2634860" y="264068"/>
                  </a:cubicBezTo>
                  <a:lnTo>
                    <a:pt x="38893" y="264068"/>
                  </a:lnTo>
                  <a:cubicBezTo>
                    <a:pt x="28578" y="264068"/>
                    <a:pt x="18685" y="259970"/>
                    <a:pt x="11391" y="252676"/>
                  </a:cubicBezTo>
                  <a:cubicBezTo>
                    <a:pt x="4098" y="245383"/>
                    <a:pt x="0" y="235490"/>
                    <a:pt x="0" y="225175"/>
                  </a:cubicBezTo>
                  <a:lnTo>
                    <a:pt x="0" y="38893"/>
                  </a:lnTo>
                  <a:cubicBezTo>
                    <a:pt x="0" y="28578"/>
                    <a:pt x="4098" y="18685"/>
                    <a:pt x="11391" y="11391"/>
                  </a:cubicBezTo>
                  <a:cubicBezTo>
                    <a:pt x="18685" y="4098"/>
                    <a:pt x="28578" y="0"/>
                    <a:pt x="38893"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3" id="13"/>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4" id="14"/>
          <p:cNvSpPr txBox="true"/>
          <p:nvPr/>
        </p:nvSpPr>
        <p:spPr>
          <a:xfrm rot="0">
            <a:off x="5055171" y="2754652"/>
            <a:ext cx="8177659" cy="853210"/>
          </a:xfrm>
          <a:prstGeom prst="rect">
            <a:avLst/>
          </a:prstGeom>
        </p:spPr>
        <p:txBody>
          <a:bodyPr anchor="t" rtlCol="false" tIns="0" lIns="0" bIns="0" rIns="0">
            <a:spAutoFit/>
          </a:bodyPr>
          <a:lstStyle/>
          <a:p>
            <a:pPr algn="ctr">
              <a:lnSpc>
                <a:spcPts val="7047"/>
              </a:lnSpc>
              <a:spcBef>
                <a:spcPct val="0"/>
              </a:spcBef>
            </a:pPr>
            <a:r>
              <a:rPr lang="en-US" b="true" sz="5034">
                <a:solidFill>
                  <a:srgbClr val="FFFFFF"/>
                </a:solidFill>
                <a:latin typeface="Montserrat Bold"/>
                <a:ea typeface="Montserrat Bold"/>
                <a:cs typeface="Montserrat Bold"/>
                <a:sym typeface="Montserrat Bold"/>
              </a:rPr>
              <a:t>Hidratación incremental</a:t>
            </a:r>
          </a:p>
        </p:txBody>
      </p:sp>
      <p:sp>
        <p:nvSpPr>
          <p:cNvPr name="TextBox 15" id="15"/>
          <p:cNvSpPr txBox="true"/>
          <p:nvPr/>
        </p:nvSpPr>
        <p:spPr>
          <a:xfrm rot="0">
            <a:off x="3015840" y="4537344"/>
            <a:ext cx="12408391" cy="4088765"/>
          </a:xfrm>
          <a:prstGeom prst="rect">
            <a:avLst/>
          </a:prstGeom>
        </p:spPr>
        <p:txBody>
          <a:bodyPr anchor="t" rtlCol="false" tIns="0" lIns="0" bIns="0" rIns="0">
            <a:spAutoFit/>
          </a:bodyPr>
          <a:lstStyle/>
          <a:p>
            <a:pPr algn="l" marL="626111" indent="-313055" lvl="1">
              <a:lnSpc>
                <a:spcPts val="4060"/>
              </a:lnSpc>
              <a:buFont typeface="Arial"/>
              <a:buChar char="•"/>
            </a:pPr>
            <a:r>
              <a:rPr lang="en-US" b="true" sz="2900">
                <a:solidFill>
                  <a:srgbClr val="FFFFFF"/>
                </a:solidFill>
                <a:latin typeface="Montserrat Bold"/>
                <a:ea typeface="Montserrat Bold"/>
                <a:cs typeface="Montserrat Bold"/>
                <a:sym typeface="Montserrat Bold"/>
              </a:rPr>
              <a:t>¿Qué es?</a:t>
            </a:r>
            <a:r>
              <a:rPr lang="en-US" sz="2900">
                <a:solidFill>
                  <a:srgbClr val="FFFFFF"/>
                </a:solidFill>
                <a:latin typeface="Montserrat"/>
                <a:ea typeface="Montserrat"/>
                <a:cs typeface="Montserrat"/>
                <a:sym typeface="Montserrat"/>
              </a:rPr>
              <a:t>: Hidrata solo las partes de la app que los usuarios interactúan usando @defer.</a:t>
            </a:r>
          </a:p>
          <a:p>
            <a:pPr algn="l" marL="626111" indent="-313055" lvl="1">
              <a:lnSpc>
                <a:spcPts val="4060"/>
              </a:lnSpc>
              <a:buFont typeface="Arial"/>
              <a:buChar char="•"/>
            </a:pPr>
            <a:r>
              <a:rPr lang="en-US" b="true" sz="2900">
                <a:solidFill>
                  <a:srgbClr val="FFFFFF"/>
                </a:solidFill>
                <a:latin typeface="Montserrat Bold"/>
                <a:ea typeface="Montserrat Bold"/>
                <a:cs typeface="Montserrat Bold"/>
                <a:sym typeface="Montserrat Bold"/>
              </a:rPr>
              <a:t>Uso</a:t>
            </a:r>
            <a:r>
              <a:rPr lang="en-US" sz="2900">
                <a:solidFill>
                  <a:srgbClr val="FFFFFF"/>
                </a:solidFill>
                <a:latin typeface="Montserrat"/>
                <a:ea typeface="Montserrat"/>
                <a:cs typeface="Montserrat"/>
                <a:sym typeface="Montserrat"/>
              </a:rPr>
              <a:t>: Reduce la carga inicial de JavaScript en aplicaciones SSR.</a:t>
            </a:r>
          </a:p>
          <a:p>
            <a:pPr algn="l" marL="626111" indent="-313055" lvl="1">
              <a:lnSpc>
                <a:spcPts val="4060"/>
              </a:lnSpc>
              <a:buFont typeface="Arial"/>
              <a:buChar char="•"/>
            </a:pPr>
            <a:r>
              <a:rPr lang="en-US" b="true" sz="2900">
                <a:solidFill>
                  <a:srgbClr val="FFFFFF"/>
                </a:solidFill>
                <a:latin typeface="Montserrat Bold"/>
                <a:ea typeface="Montserrat Bold"/>
                <a:cs typeface="Montserrat Bold"/>
                <a:sym typeface="Montserrat Bold"/>
              </a:rPr>
              <a:t>Resultado</a:t>
            </a:r>
            <a:r>
              <a:rPr lang="en-US" sz="2900">
                <a:solidFill>
                  <a:srgbClr val="FFFFFF"/>
                </a:solidFill>
                <a:latin typeface="Montserrat"/>
                <a:ea typeface="Montserrat"/>
                <a:cs typeface="Montserrat"/>
                <a:sym typeface="Montserrat"/>
              </a:rPr>
              <a:t>: Tiempos de carga más rápidos y menor consumo de recursos.</a:t>
            </a:r>
          </a:p>
          <a:p>
            <a:pPr algn="l" marL="626111" indent="-313055" lvl="1">
              <a:lnSpc>
                <a:spcPts val="4060"/>
              </a:lnSpc>
              <a:spcBef>
                <a:spcPct val="0"/>
              </a:spcBef>
              <a:buFont typeface="Arial"/>
              <a:buChar char="•"/>
            </a:pPr>
            <a:r>
              <a:rPr lang="en-US" b="true" sz="2900">
                <a:solidFill>
                  <a:srgbClr val="FFFFFF"/>
                </a:solidFill>
                <a:latin typeface="Montserrat Bold"/>
                <a:ea typeface="Montserrat Bold"/>
                <a:cs typeface="Montserrat Bold"/>
                <a:sym typeface="Montserrat Bold"/>
              </a:rPr>
              <a:t>Beneficio clave</a:t>
            </a:r>
            <a:r>
              <a:rPr lang="en-US" sz="2900">
                <a:solidFill>
                  <a:srgbClr val="FFFFFF"/>
                </a:solidFill>
                <a:latin typeface="Montserrat"/>
                <a:ea typeface="Montserrat"/>
                <a:cs typeface="Montserrat"/>
                <a:sym typeface="Montserrat"/>
              </a:rPr>
              <a:t>: Mejora el rendimiento sin sacrificar la interactividad.</a:t>
            </a:r>
          </a:p>
          <a:p>
            <a:pPr algn="l">
              <a:lnSpc>
                <a:spcPts val="4060"/>
              </a:lnSpc>
              <a:spcBef>
                <a:spcPct val="0"/>
              </a:spcBef>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4144083" y="2727566"/>
            <a:ext cx="10151904" cy="1002633"/>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38893" y="0"/>
                  </a:moveTo>
                  <a:lnTo>
                    <a:pt x="2634860" y="0"/>
                  </a:lnTo>
                  <a:cubicBezTo>
                    <a:pt x="2656340" y="0"/>
                    <a:pt x="2673752" y="17413"/>
                    <a:pt x="2673752" y="38893"/>
                  </a:cubicBezTo>
                  <a:lnTo>
                    <a:pt x="2673752" y="225175"/>
                  </a:lnTo>
                  <a:cubicBezTo>
                    <a:pt x="2673752" y="235490"/>
                    <a:pt x="2669655" y="245383"/>
                    <a:pt x="2662361" y="252676"/>
                  </a:cubicBezTo>
                  <a:cubicBezTo>
                    <a:pt x="2655067" y="259970"/>
                    <a:pt x="2645175" y="264068"/>
                    <a:pt x="2634860" y="264068"/>
                  </a:cubicBezTo>
                  <a:lnTo>
                    <a:pt x="38893" y="264068"/>
                  </a:lnTo>
                  <a:cubicBezTo>
                    <a:pt x="28578" y="264068"/>
                    <a:pt x="18685" y="259970"/>
                    <a:pt x="11391" y="252676"/>
                  </a:cubicBezTo>
                  <a:cubicBezTo>
                    <a:pt x="4098" y="245383"/>
                    <a:pt x="0" y="235490"/>
                    <a:pt x="0" y="225175"/>
                  </a:cubicBezTo>
                  <a:lnTo>
                    <a:pt x="0" y="38893"/>
                  </a:lnTo>
                  <a:cubicBezTo>
                    <a:pt x="0" y="28578"/>
                    <a:pt x="4098" y="18685"/>
                    <a:pt x="11391" y="11391"/>
                  </a:cubicBezTo>
                  <a:cubicBezTo>
                    <a:pt x="18685" y="4098"/>
                    <a:pt x="28578" y="0"/>
                    <a:pt x="38893"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3" id="13"/>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4" id="14"/>
          <p:cNvSpPr txBox="true"/>
          <p:nvPr/>
        </p:nvSpPr>
        <p:spPr>
          <a:xfrm rot="0">
            <a:off x="4847109" y="2754652"/>
            <a:ext cx="8593782" cy="853210"/>
          </a:xfrm>
          <a:prstGeom prst="rect">
            <a:avLst/>
          </a:prstGeom>
        </p:spPr>
        <p:txBody>
          <a:bodyPr anchor="t" rtlCol="false" tIns="0" lIns="0" bIns="0" rIns="0">
            <a:spAutoFit/>
          </a:bodyPr>
          <a:lstStyle/>
          <a:p>
            <a:pPr algn="ctr">
              <a:lnSpc>
                <a:spcPts val="7047"/>
              </a:lnSpc>
              <a:spcBef>
                <a:spcPct val="0"/>
              </a:spcBef>
            </a:pPr>
            <a:r>
              <a:rPr lang="en-US" b="true" sz="5034">
                <a:solidFill>
                  <a:srgbClr val="FFFFFF"/>
                </a:solidFill>
                <a:latin typeface="Montserrat Bold"/>
                <a:ea typeface="Montserrat Bold"/>
                <a:cs typeface="Montserrat Bold"/>
                <a:sym typeface="Montserrat Bold"/>
              </a:rPr>
              <a:t>Angular Material y el CDK</a:t>
            </a:r>
          </a:p>
        </p:txBody>
      </p:sp>
      <p:sp>
        <p:nvSpPr>
          <p:cNvPr name="TextBox 15" id="15"/>
          <p:cNvSpPr txBox="true"/>
          <p:nvPr/>
        </p:nvSpPr>
        <p:spPr>
          <a:xfrm rot="0">
            <a:off x="2923579" y="4148455"/>
            <a:ext cx="12440842" cy="5033645"/>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a:solidFill>
                  <a:srgbClr val="FFFFFF"/>
                </a:solidFill>
                <a:latin typeface="Montserrat Bold"/>
                <a:ea typeface="Montserrat Bold"/>
                <a:cs typeface="Montserrat Bold"/>
                <a:sym typeface="Montserrat Bold"/>
              </a:rPr>
              <a:t>Selector de tiempo</a:t>
            </a:r>
            <a:r>
              <a:rPr lang="en-US" sz="3200">
                <a:solidFill>
                  <a:srgbClr val="FFFFFF"/>
                </a:solidFill>
                <a:latin typeface="Montserrat"/>
                <a:ea typeface="Montserrat"/>
                <a:cs typeface="Montserrat"/>
                <a:sym typeface="Montserrat"/>
              </a:rPr>
              <a:t>: Componente accesible integrado.</a:t>
            </a:r>
          </a:p>
          <a:p>
            <a:pPr algn="l" marL="690881" indent="-345440" lvl="1">
              <a:lnSpc>
                <a:spcPts val="4480"/>
              </a:lnSpc>
              <a:buFont typeface="Arial"/>
              <a:buChar char="•"/>
            </a:pPr>
            <a:r>
              <a:rPr lang="en-US" b="true" sz="3200">
                <a:solidFill>
                  <a:srgbClr val="FFFFFF"/>
                </a:solidFill>
                <a:latin typeface="Montserrat Bold"/>
                <a:ea typeface="Montserrat Bold"/>
                <a:cs typeface="Montserrat Bold"/>
                <a:sym typeface="Montserrat Bold"/>
              </a:rPr>
              <a:t>Drag &amp; drop en 2D</a:t>
            </a:r>
            <a:r>
              <a:rPr lang="en-US" sz="3200">
                <a:solidFill>
                  <a:srgbClr val="FFFFFF"/>
                </a:solidFill>
                <a:latin typeface="Montserrat"/>
                <a:ea typeface="Montserrat"/>
                <a:cs typeface="Montserrat"/>
                <a:sym typeface="Montserrat"/>
              </a:rPr>
              <a:t>: Movimiento libre entre filas y columnas.</a:t>
            </a:r>
          </a:p>
          <a:p>
            <a:pPr algn="l" marL="690881" indent="-345440" lvl="1">
              <a:lnSpc>
                <a:spcPts val="4480"/>
              </a:lnSpc>
              <a:buFont typeface="Arial"/>
              <a:buChar char="•"/>
            </a:pPr>
            <a:r>
              <a:rPr lang="en-US" b="true" sz="3200">
                <a:solidFill>
                  <a:srgbClr val="FFFFFF"/>
                </a:solidFill>
                <a:latin typeface="Montserrat Bold"/>
                <a:ea typeface="Montserrat Bold"/>
                <a:cs typeface="Montserrat Bold"/>
                <a:sym typeface="Montserrat Bold"/>
              </a:rPr>
              <a:t>API de temas mejorada</a:t>
            </a:r>
            <a:r>
              <a:rPr lang="en-US" sz="3200">
                <a:solidFill>
                  <a:srgbClr val="FFFFFF"/>
                </a:solidFill>
                <a:latin typeface="Montserrat"/>
                <a:ea typeface="Montserrat"/>
                <a:cs typeface="Montserrat"/>
                <a:sym typeface="Montserrat"/>
              </a:rPr>
              <a:t>: Usa @mat.theme para una tematización más simple y reutilizable.</a:t>
            </a:r>
          </a:p>
          <a:p>
            <a:pPr algn="l" marL="690881" indent="-345440" lvl="1">
              <a:lnSpc>
                <a:spcPts val="4480"/>
              </a:lnSpc>
              <a:buFont typeface="Arial"/>
              <a:buChar char="•"/>
            </a:pPr>
            <a:r>
              <a:rPr lang="en-US" b="true" sz="3200">
                <a:solidFill>
                  <a:srgbClr val="FFFFFF"/>
                </a:solidFill>
                <a:latin typeface="Montserrat Bold"/>
                <a:ea typeface="Montserrat Bold"/>
                <a:cs typeface="Montserrat Bold"/>
                <a:sym typeface="Montserrat Bold"/>
              </a:rPr>
              <a:t>Resultado</a:t>
            </a:r>
            <a:r>
              <a:rPr lang="en-US" sz="3200">
                <a:solidFill>
                  <a:srgbClr val="FFFFFF"/>
                </a:solidFill>
                <a:latin typeface="Montserrat"/>
                <a:ea typeface="Montserrat"/>
                <a:cs typeface="Montserrat"/>
                <a:sym typeface="Montserrat"/>
              </a:rPr>
              <a:t>: Mejor diseño UX con menos esfuerzo de implementación.</a:t>
            </a:r>
          </a:p>
          <a:p>
            <a:pPr algn="l" marL="690881" indent="-345440" lvl="1">
              <a:lnSpc>
                <a:spcPts val="4480"/>
              </a:lnSpc>
              <a:spcBef>
                <a:spcPct val="0"/>
              </a:spcBef>
              <a:buFont typeface="Arial"/>
              <a:buChar char="•"/>
            </a:pPr>
            <a:r>
              <a:rPr lang="en-US" b="true" sz="3200">
                <a:solidFill>
                  <a:srgbClr val="FFFFFF"/>
                </a:solidFill>
                <a:latin typeface="Montserrat Bold"/>
                <a:ea typeface="Montserrat Bold"/>
                <a:cs typeface="Montserrat Bold"/>
                <a:sym typeface="Montserrat Bold"/>
              </a:rPr>
              <a:t>Beneficio clave</a:t>
            </a:r>
            <a:r>
              <a:rPr lang="en-US" sz="3200">
                <a:solidFill>
                  <a:srgbClr val="FFFFFF"/>
                </a:solidFill>
                <a:latin typeface="Montserrat"/>
                <a:ea typeface="Montserrat"/>
                <a:cs typeface="Montserrat"/>
                <a:sym typeface="Montserrat"/>
              </a:rPr>
              <a:t>: Capacidades UI avanzadas con mínima carga.</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9477210" y="1041950"/>
            <a:ext cx="6982178" cy="689581"/>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56549" y="0"/>
                  </a:moveTo>
                  <a:lnTo>
                    <a:pt x="2617203" y="0"/>
                  </a:lnTo>
                  <a:cubicBezTo>
                    <a:pt x="2648434" y="0"/>
                    <a:pt x="2673752" y="25318"/>
                    <a:pt x="2673752" y="56549"/>
                  </a:cubicBezTo>
                  <a:lnTo>
                    <a:pt x="2673752" y="207518"/>
                  </a:lnTo>
                  <a:cubicBezTo>
                    <a:pt x="2673752" y="238750"/>
                    <a:pt x="2648434" y="264068"/>
                    <a:pt x="2617203" y="264068"/>
                  </a:cubicBezTo>
                  <a:lnTo>
                    <a:pt x="56549" y="264068"/>
                  </a:lnTo>
                  <a:cubicBezTo>
                    <a:pt x="25318" y="264068"/>
                    <a:pt x="0" y="238750"/>
                    <a:pt x="0" y="207518"/>
                  </a:cubicBezTo>
                  <a:lnTo>
                    <a:pt x="0" y="56549"/>
                  </a:lnTo>
                  <a:cubicBezTo>
                    <a:pt x="0" y="25318"/>
                    <a:pt x="25318" y="0"/>
                    <a:pt x="56549"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4313269" y="3607039"/>
            <a:ext cx="4567340" cy="5596600"/>
          </a:xfrm>
          <a:custGeom>
            <a:avLst/>
            <a:gdLst/>
            <a:ahLst/>
            <a:cxnLst/>
            <a:rect r="r" b="b" t="t" l="l"/>
            <a:pathLst>
              <a:path h="5596600" w="4567340">
                <a:moveTo>
                  <a:pt x="0" y="0"/>
                </a:moveTo>
                <a:lnTo>
                  <a:pt x="4567340" y="0"/>
                </a:lnTo>
                <a:lnTo>
                  <a:pt x="4567340" y="5596600"/>
                </a:lnTo>
                <a:lnTo>
                  <a:pt x="0" y="5596600"/>
                </a:lnTo>
                <a:lnTo>
                  <a:pt x="0" y="0"/>
                </a:lnTo>
                <a:close/>
              </a:path>
            </a:pathLst>
          </a:custGeom>
          <a:blipFill>
            <a:blip r:embed="rId6"/>
            <a:stretch>
              <a:fillRect l="0" t="0" r="0" b="0"/>
            </a:stretch>
          </a:blipFill>
        </p:spPr>
      </p:sp>
      <p:sp>
        <p:nvSpPr>
          <p:cNvPr name="Freeform 13" id="13"/>
          <p:cNvSpPr/>
          <p:nvPr/>
        </p:nvSpPr>
        <p:spPr>
          <a:xfrm flipH="false" flipV="false" rot="0">
            <a:off x="9837473" y="3607039"/>
            <a:ext cx="4955039" cy="5596600"/>
          </a:xfrm>
          <a:custGeom>
            <a:avLst/>
            <a:gdLst/>
            <a:ahLst/>
            <a:cxnLst/>
            <a:rect r="r" b="b" t="t" l="l"/>
            <a:pathLst>
              <a:path h="5596600" w="4955039">
                <a:moveTo>
                  <a:pt x="0" y="0"/>
                </a:moveTo>
                <a:lnTo>
                  <a:pt x="4955038" y="0"/>
                </a:lnTo>
                <a:lnTo>
                  <a:pt x="4955038" y="5596600"/>
                </a:lnTo>
                <a:lnTo>
                  <a:pt x="0" y="5596600"/>
                </a:lnTo>
                <a:lnTo>
                  <a:pt x="0" y="0"/>
                </a:lnTo>
                <a:close/>
              </a:path>
            </a:pathLst>
          </a:custGeom>
          <a:blipFill>
            <a:blip r:embed="rId7"/>
            <a:stretch>
              <a:fillRect l="0" t="0" r="0" b="0"/>
            </a:stretch>
          </a:blipFill>
        </p:spPr>
      </p:sp>
      <p:sp>
        <p:nvSpPr>
          <p:cNvPr name="TextBox 14" id="14"/>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5" id="15"/>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6" id="16"/>
          <p:cNvSpPr txBox="true"/>
          <p:nvPr/>
        </p:nvSpPr>
        <p:spPr>
          <a:xfrm rot="0">
            <a:off x="9960730" y="1059414"/>
            <a:ext cx="5910548"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Angular Material y el CDK</a:t>
            </a:r>
          </a:p>
        </p:txBody>
      </p:sp>
      <p:grpSp>
        <p:nvGrpSpPr>
          <p:cNvPr name="Group 17" id="17"/>
          <p:cNvGrpSpPr/>
          <p:nvPr/>
        </p:nvGrpSpPr>
        <p:grpSpPr>
          <a:xfrm rot="0">
            <a:off x="4144083" y="2061482"/>
            <a:ext cx="10151904" cy="1002633"/>
            <a:chOff x="0" y="0"/>
            <a:chExt cx="2673752" cy="264068"/>
          </a:xfrm>
        </p:grpSpPr>
        <p:sp>
          <p:nvSpPr>
            <p:cNvPr name="Freeform 18" id="18"/>
            <p:cNvSpPr/>
            <p:nvPr/>
          </p:nvSpPr>
          <p:spPr>
            <a:xfrm flipH="false" flipV="false" rot="0">
              <a:off x="0" y="0"/>
              <a:ext cx="2673752" cy="264068"/>
            </a:xfrm>
            <a:custGeom>
              <a:avLst/>
              <a:gdLst/>
              <a:ahLst/>
              <a:cxnLst/>
              <a:rect r="r" b="b" t="t" l="l"/>
              <a:pathLst>
                <a:path h="264068" w="2673752">
                  <a:moveTo>
                    <a:pt x="38893" y="0"/>
                  </a:moveTo>
                  <a:lnTo>
                    <a:pt x="2634860" y="0"/>
                  </a:lnTo>
                  <a:cubicBezTo>
                    <a:pt x="2656340" y="0"/>
                    <a:pt x="2673752" y="17413"/>
                    <a:pt x="2673752" y="38893"/>
                  </a:cubicBezTo>
                  <a:lnTo>
                    <a:pt x="2673752" y="225175"/>
                  </a:lnTo>
                  <a:cubicBezTo>
                    <a:pt x="2673752" y="235490"/>
                    <a:pt x="2669655" y="245383"/>
                    <a:pt x="2662361" y="252676"/>
                  </a:cubicBezTo>
                  <a:cubicBezTo>
                    <a:pt x="2655067" y="259970"/>
                    <a:pt x="2645175" y="264068"/>
                    <a:pt x="2634860" y="264068"/>
                  </a:cubicBezTo>
                  <a:lnTo>
                    <a:pt x="38893" y="264068"/>
                  </a:lnTo>
                  <a:cubicBezTo>
                    <a:pt x="28578" y="264068"/>
                    <a:pt x="18685" y="259970"/>
                    <a:pt x="11391" y="252676"/>
                  </a:cubicBezTo>
                  <a:cubicBezTo>
                    <a:pt x="4098" y="245383"/>
                    <a:pt x="0" y="235490"/>
                    <a:pt x="0" y="225175"/>
                  </a:cubicBezTo>
                  <a:lnTo>
                    <a:pt x="0" y="38893"/>
                  </a:lnTo>
                  <a:cubicBezTo>
                    <a:pt x="0" y="28578"/>
                    <a:pt x="4098" y="18685"/>
                    <a:pt x="11391" y="11391"/>
                  </a:cubicBezTo>
                  <a:cubicBezTo>
                    <a:pt x="18685" y="4098"/>
                    <a:pt x="28578" y="0"/>
                    <a:pt x="38893" y="0"/>
                  </a:cubicBezTo>
                  <a:close/>
                </a:path>
              </a:pathLst>
            </a:custGeom>
            <a:solidFill>
              <a:srgbClr val="000000">
                <a:alpha val="67843"/>
              </a:srgbClr>
            </a:solidFill>
          </p:spPr>
        </p:sp>
        <p:sp>
          <p:nvSpPr>
            <p:cNvPr name="TextBox 19" id="19"/>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4504571" y="2225957"/>
            <a:ext cx="9278857" cy="607007"/>
          </a:xfrm>
          <a:prstGeom prst="rect">
            <a:avLst/>
          </a:prstGeom>
        </p:spPr>
        <p:txBody>
          <a:bodyPr anchor="t" rtlCol="false" tIns="0" lIns="0" bIns="0" rIns="0">
            <a:spAutoFit/>
          </a:bodyPr>
          <a:lstStyle/>
          <a:p>
            <a:pPr algn="ctr">
              <a:lnSpc>
                <a:spcPts val="4963"/>
              </a:lnSpc>
              <a:spcBef>
                <a:spcPct val="0"/>
              </a:spcBef>
            </a:pPr>
            <a:r>
              <a:rPr lang="en-US" b="true" sz="3545">
                <a:solidFill>
                  <a:srgbClr val="FFFFFF"/>
                </a:solidFill>
                <a:latin typeface="Montserrat Bold"/>
                <a:ea typeface="Montserrat Bold"/>
                <a:cs typeface="Montserrat Bold"/>
                <a:sym typeface="Montserrat Bold"/>
              </a:rPr>
              <a:t>Angular Material: Customizar los temas</a:t>
            </a:r>
          </a:p>
        </p:txBody>
      </p:sp>
      <p:sp>
        <p:nvSpPr>
          <p:cNvPr name="Freeform 21" id="21"/>
          <p:cNvSpPr/>
          <p:nvPr/>
        </p:nvSpPr>
        <p:spPr>
          <a:xfrm flipH="false" flipV="false" rot="0">
            <a:off x="4313269" y="3664189"/>
            <a:ext cx="4567340" cy="5596600"/>
          </a:xfrm>
          <a:custGeom>
            <a:avLst/>
            <a:gdLst/>
            <a:ahLst/>
            <a:cxnLst/>
            <a:rect r="r" b="b" t="t" l="l"/>
            <a:pathLst>
              <a:path h="5596600" w="4567340">
                <a:moveTo>
                  <a:pt x="0" y="0"/>
                </a:moveTo>
                <a:lnTo>
                  <a:pt x="4567340" y="0"/>
                </a:lnTo>
                <a:lnTo>
                  <a:pt x="4567340" y="5596600"/>
                </a:lnTo>
                <a:lnTo>
                  <a:pt x="0" y="5596600"/>
                </a:lnTo>
                <a:lnTo>
                  <a:pt x="0" y="0"/>
                </a:lnTo>
                <a:close/>
              </a:path>
            </a:pathLst>
          </a:custGeom>
          <a:blipFill>
            <a:blip r:embed="rId6"/>
            <a:stretch>
              <a:fillRect l="0" t="0" r="0" b="0"/>
            </a:stretch>
          </a:blipFill>
        </p:spPr>
      </p:sp>
      <p:sp>
        <p:nvSpPr>
          <p:cNvPr name="Freeform 22" id="22"/>
          <p:cNvSpPr/>
          <p:nvPr/>
        </p:nvSpPr>
        <p:spPr>
          <a:xfrm flipH="false" flipV="false" rot="0">
            <a:off x="9837473" y="3664189"/>
            <a:ext cx="4955039" cy="5596600"/>
          </a:xfrm>
          <a:custGeom>
            <a:avLst/>
            <a:gdLst/>
            <a:ahLst/>
            <a:cxnLst/>
            <a:rect r="r" b="b" t="t" l="l"/>
            <a:pathLst>
              <a:path h="5596600" w="4955039">
                <a:moveTo>
                  <a:pt x="0" y="0"/>
                </a:moveTo>
                <a:lnTo>
                  <a:pt x="4955038" y="0"/>
                </a:lnTo>
                <a:lnTo>
                  <a:pt x="4955038" y="5596600"/>
                </a:lnTo>
                <a:lnTo>
                  <a:pt x="0" y="5596600"/>
                </a:lnTo>
                <a:lnTo>
                  <a:pt x="0" y="0"/>
                </a:lnTo>
                <a:close/>
              </a:path>
            </a:pathLst>
          </a:custGeom>
          <a:blipFill>
            <a:blip r:embed="rId7"/>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4"/>
            <a:stretch>
              <a:fillRect l="-96065" t="-7299" r="-96370" b="-7875"/>
            </a:stretch>
          </a:blipFill>
        </p:spPr>
      </p:sp>
      <p:grpSp>
        <p:nvGrpSpPr>
          <p:cNvPr name="Group 8" id="8"/>
          <p:cNvGrpSpPr/>
          <p:nvPr/>
        </p:nvGrpSpPr>
        <p:grpSpPr>
          <a:xfrm rot="0">
            <a:off x="9477210" y="1041950"/>
            <a:ext cx="6982178" cy="689581"/>
            <a:chOff x="0" y="0"/>
            <a:chExt cx="2673752" cy="264068"/>
          </a:xfrm>
        </p:grpSpPr>
        <p:sp>
          <p:nvSpPr>
            <p:cNvPr name="Freeform 9" id="9"/>
            <p:cNvSpPr/>
            <p:nvPr/>
          </p:nvSpPr>
          <p:spPr>
            <a:xfrm flipH="false" flipV="false" rot="0">
              <a:off x="0" y="0"/>
              <a:ext cx="2673752" cy="264068"/>
            </a:xfrm>
            <a:custGeom>
              <a:avLst/>
              <a:gdLst/>
              <a:ahLst/>
              <a:cxnLst/>
              <a:rect r="r" b="b" t="t" l="l"/>
              <a:pathLst>
                <a:path h="264068" w="2673752">
                  <a:moveTo>
                    <a:pt x="56549" y="0"/>
                  </a:moveTo>
                  <a:lnTo>
                    <a:pt x="2617203" y="0"/>
                  </a:lnTo>
                  <a:cubicBezTo>
                    <a:pt x="2648434" y="0"/>
                    <a:pt x="2673752" y="25318"/>
                    <a:pt x="2673752" y="56549"/>
                  </a:cubicBezTo>
                  <a:lnTo>
                    <a:pt x="2673752" y="207518"/>
                  </a:lnTo>
                  <a:cubicBezTo>
                    <a:pt x="2673752" y="238750"/>
                    <a:pt x="2648434" y="264068"/>
                    <a:pt x="2617203" y="264068"/>
                  </a:cubicBezTo>
                  <a:lnTo>
                    <a:pt x="56549" y="264068"/>
                  </a:lnTo>
                  <a:cubicBezTo>
                    <a:pt x="25318" y="264068"/>
                    <a:pt x="0" y="238750"/>
                    <a:pt x="0" y="207518"/>
                  </a:cubicBezTo>
                  <a:lnTo>
                    <a:pt x="0" y="56549"/>
                  </a:lnTo>
                  <a:cubicBezTo>
                    <a:pt x="0" y="25318"/>
                    <a:pt x="25318" y="0"/>
                    <a:pt x="56549" y="0"/>
                  </a:cubicBezTo>
                  <a:close/>
                </a:path>
              </a:pathLst>
            </a:custGeom>
            <a:solidFill>
              <a:srgbClr val="000000">
                <a:alpha val="67843"/>
              </a:srgbClr>
            </a:solidFill>
          </p:spPr>
        </p:sp>
        <p:sp>
          <p:nvSpPr>
            <p:cNvPr name="TextBox 10" id="10"/>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144083" y="2061482"/>
            <a:ext cx="10151904" cy="1002633"/>
            <a:chOff x="0" y="0"/>
            <a:chExt cx="2673752" cy="264068"/>
          </a:xfrm>
        </p:grpSpPr>
        <p:sp>
          <p:nvSpPr>
            <p:cNvPr name="Freeform 12" id="12"/>
            <p:cNvSpPr/>
            <p:nvPr/>
          </p:nvSpPr>
          <p:spPr>
            <a:xfrm flipH="false" flipV="false" rot="0">
              <a:off x="0" y="0"/>
              <a:ext cx="2673752" cy="264068"/>
            </a:xfrm>
            <a:custGeom>
              <a:avLst/>
              <a:gdLst/>
              <a:ahLst/>
              <a:cxnLst/>
              <a:rect r="r" b="b" t="t" l="l"/>
              <a:pathLst>
                <a:path h="264068" w="2673752">
                  <a:moveTo>
                    <a:pt x="38893" y="0"/>
                  </a:moveTo>
                  <a:lnTo>
                    <a:pt x="2634860" y="0"/>
                  </a:lnTo>
                  <a:cubicBezTo>
                    <a:pt x="2656340" y="0"/>
                    <a:pt x="2673752" y="17413"/>
                    <a:pt x="2673752" y="38893"/>
                  </a:cubicBezTo>
                  <a:lnTo>
                    <a:pt x="2673752" y="225175"/>
                  </a:lnTo>
                  <a:cubicBezTo>
                    <a:pt x="2673752" y="235490"/>
                    <a:pt x="2669655" y="245383"/>
                    <a:pt x="2662361" y="252676"/>
                  </a:cubicBezTo>
                  <a:cubicBezTo>
                    <a:pt x="2655067" y="259970"/>
                    <a:pt x="2645175" y="264068"/>
                    <a:pt x="2634860" y="264068"/>
                  </a:cubicBezTo>
                  <a:lnTo>
                    <a:pt x="38893" y="264068"/>
                  </a:lnTo>
                  <a:cubicBezTo>
                    <a:pt x="28578" y="264068"/>
                    <a:pt x="18685" y="259970"/>
                    <a:pt x="11391" y="252676"/>
                  </a:cubicBezTo>
                  <a:cubicBezTo>
                    <a:pt x="4098" y="245383"/>
                    <a:pt x="0" y="235490"/>
                    <a:pt x="0" y="225175"/>
                  </a:cubicBezTo>
                  <a:lnTo>
                    <a:pt x="0" y="38893"/>
                  </a:lnTo>
                  <a:cubicBezTo>
                    <a:pt x="0" y="28578"/>
                    <a:pt x="4098" y="18685"/>
                    <a:pt x="11391" y="11391"/>
                  </a:cubicBezTo>
                  <a:cubicBezTo>
                    <a:pt x="18685" y="4098"/>
                    <a:pt x="28578" y="0"/>
                    <a:pt x="38893" y="0"/>
                  </a:cubicBezTo>
                  <a:close/>
                </a:path>
              </a:pathLst>
            </a:custGeom>
            <a:solidFill>
              <a:srgbClr val="000000">
                <a:alpha val="67843"/>
              </a:srgbClr>
            </a:solidFill>
          </p:spPr>
        </p:sp>
        <p:sp>
          <p:nvSpPr>
            <p:cNvPr name="TextBox 13" id="13"/>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421512" y="3229580"/>
            <a:ext cx="10090536" cy="3600683"/>
          </a:xfrm>
          <a:custGeom>
            <a:avLst/>
            <a:gdLst/>
            <a:ahLst/>
            <a:cxnLst/>
            <a:rect r="r" b="b" t="t" l="l"/>
            <a:pathLst>
              <a:path h="3600683" w="10090536">
                <a:moveTo>
                  <a:pt x="0" y="0"/>
                </a:moveTo>
                <a:lnTo>
                  <a:pt x="10090536" y="0"/>
                </a:lnTo>
                <a:lnTo>
                  <a:pt x="10090536" y="3600682"/>
                </a:lnTo>
                <a:lnTo>
                  <a:pt x="0" y="3600682"/>
                </a:lnTo>
                <a:lnTo>
                  <a:pt x="0" y="0"/>
                </a:lnTo>
                <a:close/>
              </a:path>
            </a:pathLst>
          </a:custGeom>
          <a:blipFill>
            <a:blip r:embed="rId5"/>
            <a:stretch>
              <a:fillRect l="0" t="0" r="0" b="0"/>
            </a:stretch>
          </a:blipFill>
        </p:spPr>
      </p:sp>
      <p:sp>
        <p:nvSpPr>
          <p:cNvPr name="Freeform 15" id="15"/>
          <p:cNvSpPr/>
          <p:nvPr/>
        </p:nvSpPr>
        <p:spPr>
          <a:xfrm flipH="false" flipV="false" rot="0">
            <a:off x="6540381" y="6183277"/>
            <a:ext cx="10847405" cy="3626693"/>
          </a:xfrm>
          <a:custGeom>
            <a:avLst/>
            <a:gdLst/>
            <a:ahLst/>
            <a:cxnLst/>
            <a:rect r="r" b="b" t="t" l="l"/>
            <a:pathLst>
              <a:path h="3626693" w="10847405">
                <a:moveTo>
                  <a:pt x="0" y="0"/>
                </a:moveTo>
                <a:lnTo>
                  <a:pt x="10847405" y="0"/>
                </a:lnTo>
                <a:lnTo>
                  <a:pt x="10847405" y="3626693"/>
                </a:lnTo>
                <a:lnTo>
                  <a:pt x="0" y="3626693"/>
                </a:lnTo>
                <a:lnTo>
                  <a:pt x="0" y="0"/>
                </a:lnTo>
                <a:close/>
              </a:path>
            </a:pathLst>
          </a:custGeom>
          <a:blipFill>
            <a:blip r:embed="rId6"/>
            <a:stretch>
              <a:fillRect l="0" t="0" r="0" b="0"/>
            </a:stretch>
          </a:blipFill>
        </p:spPr>
      </p:sp>
      <p:sp>
        <p:nvSpPr>
          <p:cNvPr name="Freeform 16" id="16"/>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7"/>
            <a:stretch>
              <a:fillRect l="0" t="0" r="0" b="0"/>
            </a:stretch>
          </a:blipFill>
        </p:spPr>
      </p:sp>
      <p:sp>
        <p:nvSpPr>
          <p:cNvPr name="TextBox 17" id="17"/>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8" id="18"/>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9" id="19"/>
          <p:cNvSpPr txBox="true"/>
          <p:nvPr/>
        </p:nvSpPr>
        <p:spPr>
          <a:xfrm rot="0">
            <a:off x="9960730" y="1059414"/>
            <a:ext cx="5910548"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Angular Material y el CDK</a:t>
            </a:r>
          </a:p>
        </p:txBody>
      </p:sp>
      <p:sp>
        <p:nvSpPr>
          <p:cNvPr name="TextBox 20" id="20"/>
          <p:cNvSpPr txBox="true"/>
          <p:nvPr/>
        </p:nvSpPr>
        <p:spPr>
          <a:xfrm rot="0">
            <a:off x="4996445" y="2225957"/>
            <a:ext cx="8295109" cy="607007"/>
          </a:xfrm>
          <a:prstGeom prst="rect">
            <a:avLst/>
          </a:prstGeom>
        </p:spPr>
        <p:txBody>
          <a:bodyPr anchor="t" rtlCol="false" tIns="0" lIns="0" bIns="0" rIns="0">
            <a:spAutoFit/>
          </a:bodyPr>
          <a:lstStyle/>
          <a:p>
            <a:pPr algn="ctr">
              <a:lnSpc>
                <a:spcPts val="4963"/>
              </a:lnSpc>
              <a:spcBef>
                <a:spcPct val="0"/>
              </a:spcBef>
            </a:pPr>
            <a:r>
              <a:rPr lang="en-US" b="true" sz="3545">
                <a:solidFill>
                  <a:srgbClr val="FFFFFF"/>
                </a:solidFill>
                <a:latin typeface="Montserrat Bold"/>
                <a:ea typeface="Montserrat Bold"/>
                <a:cs typeface="Montserrat Bold"/>
                <a:sym typeface="Montserrat Bold"/>
              </a:rPr>
              <a:t>Drag and drop de dos dimenciones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4"/>
            <a:stretch>
              <a:fillRect l="-96065" t="-7299" r="-96370" b="-7875"/>
            </a:stretch>
          </a:blipFill>
        </p:spPr>
      </p:sp>
      <p:grpSp>
        <p:nvGrpSpPr>
          <p:cNvPr name="Group 8" id="8"/>
          <p:cNvGrpSpPr/>
          <p:nvPr/>
        </p:nvGrpSpPr>
        <p:grpSpPr>
          <a:xfrm rot="0">
            <a:off x="9477210" y="1041950"/>
            <a:ext cx="6982178" cy="689581"/>
            <a:chOff x="0" y="0"/>
            <a:chExt cx="2673752" cy="264068"/>
          </a:xfrm>
        </p:grpSpPr>
        <p:sp>
          <p:nvSpPr>
            <p:cNvPr name="Freeform 9" id="9"/>
            <p:cNvSpPr/>
            <p:nvPr/>
          </p:nvSpPr>
          <p:spPr>
            <a:xfrm flipH="false" flipV="false" rot="0">
              <a:off x="0" y="0"/>
              <a:ext cx="2673752" cy="264068"/>
            </a:xfrm>
            <a:custGeom>
              <a:avLst/>
              <a:gdLst/>
              <a:ahLst/>
              <a:cxnLst/>
              <a:rect r="r" b="b" t="t" l="l"/>
              <a:pathLst>
                <a:path h="264068" w="2673752">
                  <a:moveTo>
                    <a:pt x="56549" y="0"/>
                  </a:moveTo>
                  <a:lnTo>
                    <a:pt x="2617203" y="0"/>
                  </a:lnTo>
                  <a:cubicBezTo>
                    <a:pt x="2648434" y="0"/>
                    <a:pt x="2673752" y="25318"/>
                    <a:pt x="2673752" y="56549"/>
                  </a:cubicBezTo>
                  <a:lnTo>
                    <a:pt x="2673752" y="207518"/>
                  </a:lnTo>
                  <a:cubicBezTo>
                    <a:pt x="2673752" y="238750"/>
                    <a:pt x="2648434" y="264068"/>
                    <a:pt x="2617203" y="264068"/>
                  </a:cubicBezTo>
                  <a:lnTo>
                    <a:pt x="56549" y="264068"/>
                  </a:lnTo>
                  <a:cubicBezTo>
                    <a:pt x="25318" y="264068"/>
                    <a:pt x="0" y="238750"/>
                    <a:pt x="0" y="207518"/>
                  </a:cubicBezTo>
                  <a:lnTo>
                    <a:pt x="0" y="56549"/>
                  </a:lnTo>
                  <a:cubicBezTo>
                    <a:pt x="0" y="25318"/>
                    <a:pt x="25318" y="0"/>
                    <a:pt x="56549" y="0"/>
                  </a:cubicBezTo>
                  <a:close/>
                </a:path>
              </a:pathLst>
            </a:custGeom>
            <a:solidFill>
              <a:srgbClr val="000000">
                <a:alpha val="67843"/>
              </a:srgbClr>
            </a:solidFill>
          </p:spPr>
        </p:sp>
        <p:sp>
          <p:nvSpPr>
            <p:cNvPr name="TextBox 10" id="10"/>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144083" y="2061482"/>
            <a:ext cx="10151904" cy="1002633"/>
            <a:chOff x="0" y="0"/>
            <a:chExt cx="2673752" cy="264068"/>
          </a:xfrm>
        </p:grpSpPr>
        <p:sp>
          <p:nvSpPr>
            <p:cNvPr name="Freeform 12" id="12"/>
            <p:cNvSpPr/>
            <p:nvPr/>
          </p:nvSpPr>
          <p:spPr>
            <a:xfrm flipH="false" flipV="false" rot="0">
              <a:off x="0" y="0"/>
              <a:ext cx="2673752" cy="264068"/>
            </a:xfrm>
            <a:custGeom>
              <a:avLst/>
              <a:gdLst/>
              <a:ahLst/>
              <a:cxnLst/>
              <a:rect r="r" b="b" t="t" l="l"/>
              <a:pathLst>
                <a:path h="264068" w="2673752">
                  <a:moveTo>
                    <a:pt x="38893" y="0"/>
                  </a:moveTo>
                  <a:lnTo>
                    <a:pt x="2634860" y="0"/>
                  </a:lnTo>
                  <a:cubicBezTo>
                    <a:pt x="2656340" y="0"/>
                    <a:pt x="2673752" y="17413"/>
                    <a:pt x="2673752" y="38893"/>
                  </a:cubicBezTo>
                  <a:lnTo>
                    <a:pt x="2673752" y="225175"/>
                  </a:lnTo>
                  <a:cubicBezTo>
                    <a:pt x="2673752" y="235490"/>
                    <a:pt x="2669655" y="245383"/>
                    <a:pt x="2662361" y="252676"/>
                  </a:cubicBezTo>
                  <a:cubicBezTo>
                    <a:pt x="2655067" y="259970"/>
                    <a:pt x="2645175" y="264068"/>
                    <a:pt x="2634860" y="264068"/>
                  </a:cubicBezTo>
                  <a:lnTo>
                    <a:pt x="38893" y="264068"/>
                  </a:lnTo>
                  <a:cubicBezTo>
                    <a:pt x="28578" y="264068"/>
                    <a:pt x="18685" y="259970"/>
                    <a:pt x="11391" y="252676"/>
                  </a:cubicBezTo>
                  <a:cubicBezTo>
                    <a:pt x="4098" y="245383"/>
                    <a:pt x="0" y="235490"/>
                    <a:pt x="0" y="225175"/>
                  </a:cubicBezTo>
                  <a:lnTo>
                    <a:pt x="0" y="38893"/>
                  </a:lnTo>
                  <a:cubicBezTo>
                    <a:pt x="0" y="28578"/>
                    <a:pt x="4098" y="18685"/>
                    <a:pt x="11391" y="11391"/>
                  </a:cubicBezTo>
                  <a:cubicBezTo>
                    <a:pt x="18685" y="4098"/>
                    <a:pt x="28578" y="0"/>
                    <a:pt x="38893" y="0"/>
                  </a:cubicBezTo>
                  <a:close/>
                </a:path>
              </a:pathLst>
            </a:custGeom>
            <a:solidFill>
              <a:srgbClr val="000000">
                <a:alpha val="67843"/>
              </a:srgbClr>
            </a:solidFill>
          </p:spPr>
        </p:sp>
        <p:sp>
          <p:nvSpPr>
            <p:cNvPr name="TextBox 13" id="13"/>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5"/>
            <a:stretch>
              <a:fillRect l="0" t="0" r="0" b="0"/>
            </a:stretch>
          </a:blipFill>
        </p:spPr>
      </p:sp>
      <p:sp>
        <p:nvSpPr>
          <p:cNvPr name="Freeform 15" id="15"/>
          <p:cNvSpPr/>
          <p:nvPr/>
        </p:nvSpPr>
        <p:spPr>
          <a:xfrm flipH="false" flipV="false" rot="0">
            <a:off x="3879930" y="5828513"/>
            <a:ext cx="10917553" cy="3367842"/>
          </a:xfrm>
          <a:custGeom>
            <a:avLst/>
            <a:gdLst/>
            <a:ahLst/>
            <a:cxnLst/>
            <a:rect r="r" b="b" t="t" l="l"/>
            <a:pathLst>
              <a:path h="3367842" w="10917553">
                <a:moveTo>
                  <a:pt x="0" y="0"/>
                </a:moveTo>
                <a:lnTo>
                  <a:pt x="10917553" y="0"/>
                </a:lnTo>
                <a:lnTo>
                  <a:pt x="10917553" y="3367842"/>
                </a:lnTo>
                <a:lnTo>
                  <a:pt x="0" y="3367842"/>
                </a:lnTo>
                <a:lnTo>
                  <a:pt x="0" y="0"/>
                </a:lnTo>
                <a:close/>
              </a:path>
            </a:pathLst>
          </a:custGeom>
          <a:blipFill>
            <a:blip r:embed="rId6"/>
            <a:stretch>
              <a:fillRect l="0" t="0" r="0" b="0"/>
            </a:stretch>
          </a:blipFill>
        </p:spPr>
      </p:sp>
      <p:sp>
        <p:nvSpPr>
          <p:cNvPr name="TextBox 16" id="16"/>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7" id="17"/>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8" id="18"/>
          <p:cNvSpPr txBox="true"/>
          <p:nvPr/>
        </p:nvSpPr>
        <p:spPr>
          <a:xfrm rot="0">
            <a:off x="9960730" y="1059414"/>
            <a:ext cx="5910548"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Angular Material y el CDK</a:t>
            </a:r>
          </a:p>
        </p:txBody>
      </p:sp>
      <p:sp>
        <p:nvSpPr>
          <p:cNvPr name="TextBox 19" id="19"/>
          <p:cNvSpPr txBox="true"/>
          <p:nvPr/>
        </p:nvSpPr>
        <p:spPr>
          <a:xfrm rot="0">
            <a:off x="5325358" y="2225957"/>
            <a:ext cx="7637284" cy="607007"/>
          </a:xfrm>
          <a:prstGeom prst="rect">
            <a:avLst/>
          </a:prstGeom>
        </p:spPr>
        <p:txBody>
          <a:bodyPr anchor="t" rtlCol="false" tIns="0" lIns="0" bIns="0" rIns="0">
            <a:spAutoFit/>
          </a:bodyPr>
          <a:lstStyle/>
          <a:p>
            <a:pPr algn="ctr">
              <a:lnSpc>
                <a:spcPts val="4963"/>
              </a:lnSpc>
              <a:spcBef>
                <a:spcPct val="0"/>
              </a:spcBef>
            </a:pPr>
            <a:r>
              <a:rPr lang="en-US" b="true" sz="3545">
                <a:solidFill>
                  <a:srgbClr val="FFFFFF"/>
                </a:solidFill>
                <a:latin typeface="Montserrat Bold"/>
                <a:ea typeface="Montserrat Bold"/>
                <a:cs typeface="Montserrat Bold"/>
                <a:sym typeface="Montserrat Bold"/>
              </a:rPr>
              <a:t>Material: Support tab reordering</a:t>
            </a:r>
          </a:p>
        </p:txBody>
      </p:sp>
      <p:sp>
        <p:nvSpPr>
          <p:cNvPr name="TextBox 20" id="20"/>
          <p:cNvSpPr txBox="true"/>
          <p:nvPr/>
        </p:nvSpPr>
        <p:spPr>
          <a:xfrm rot="0">
            <a:off x="3668376" y="3321289"/>
            <a:ext cx="11103318" cy="213360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Lilita One"/>
                <a:ea typeface="Lilita One"/>
                <a:cs typeface="Lilita One"/>
                <a:sym typeface="Lilita One"/>
              </a:rPr>
              <a:t>Esta nueva funcionalidad permite que las pestañas sean reordenables en las aplicaciones Angular, utilizando el Angular CDK. Con esta función, puedes hacer que las pestañas sean arrastrables, como lo implementó el equipo de Google Cloud en BigQuery.</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4"/>
            <a:stretch>
              <a:fillRect l="-96065" t="-7299" r="-96370" b="-7875"/>
            </a:stretch>
          </a:blipFill>
        </p:spPr>
      </p:sp>
      <p:grpSp>
        <p:nvGrpSpPr>
          <p:cNvPr name="Group 8" id="8"/>
          <p:cNvGrpSpPr/>
          <p:nvPr/>
        </p:nvGrpSpPr>
        <p:grpSpPr>
          <a:xfrm rot="0">
            <a:off x="9477210" y="1041950"/>
            <a:ext cx="6982178" cy="689581"/>
            <a:chOff x="0" y="0"/>
            <a:chExt cx="2673752" cy="264068"/>
          </a:xfrm>
        </p:grpSpPr>
        <p:sp>
          <p:nvSpPr>
            <p:cNvPr name="Freeform 9" id="9"/>
            <p:cNvSpPr/>
            <p:nvPr/>
          </p:nvSpPr>
          <p:spPr>
            <a:xfrm flipH="false" flipV="false" rot="0">
              <a:off x="0" y="0"/>
              <a:ext cx="2673752" cy="264068"/>
            </a:xfrm>
            <a:custGeom>
              <a:avLst/>
              <a:gdLst/>
              <a:ahLst/>
              <a:cxnLst/>
              <a:rect r="r" b="b" t="t" l="l"/>
              <a:pathLst>
                <a:path h="264068" w="2673752">
                  <a:moveTo>
                    <a:pt x="56549" y="0"/>
                  </a:moveTo>
                  <a:lnTo>
                    <a:pt x="2617203" y="0"/>
                  </a:lnTo>
                  <a:cubicBezTo>
                    <a:pt x="2648434" y="0"/>
                    <a:pt x="2673752" y="25318"/>
                    <a:pt x="2673752" y="56549"/>
                  </a:cubicBezTo>
                  <a:lnTo>
                    <a:pt x="2673752" y="207518"/>
                  </a:lnTo>
                  <a:cubicBezTo>
                    <a:pt x="2673752" y="238750"/>
                    <a:pt x="2648434" y="264068"/>
                    <a:pt x="2617203" y="264068"/>
                  </a:cubicBezTo>
                  <a:lnTo>
                    <a:pt x="56549" y="264068"/>
                  </a:lnTo>
                  <a:cubicBezTo>
                    <a:pt x="25318" y="264068"/>
                    <a:pt x="0" y="238750"/>
                    <a:pt x="0" y="207518"/>
                  </a:cubicBezTo>
                  <a:lnTo>
                    <a:pt x="0" y="56549"/>
                  </a:lnTo>
                  <a:cubicBezTo>
                    <a:pt x="0" y="25318"/>
                    <a:pt x="25318" y="0"/>
                    <a:pt x="56549" y="0"/>
                  </a:cubicBezTo>
                  <a:close/>
                </a:path>
              </a:pathLst>
            </a:custGeom>
            <a:solidFill>
              <a:srgbClr val="000000">
                <a:alpha val="67843"/>
              </a:srgbClr>
            </a:solidFill>
          </p:spPr>
        </p:sp>
        <p:sp>
          <p:nvSpPr>
            <p:cNvPr name="TextBox 10" id="10"/>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144083" y="2061482"/>
            <a:ext cx="10151904" cy="1002633"/>
            <a:chOff x="0" y="0"/>
            <a:chExt cx="2673752" cy="264068"/>
          </a:xfrm>
        </p:grpSpPr>
        <p:sp>
          <p:nvSpPr>
            <p:cNvPr name="Freeform 12" id="12"/>
            <p:cNvSpPr/>
            <p:nvPr/>
          </p:nvSpPr>
          <p:spPr>
            <a:xfrm flipH="false" flipV="false" rot="0">
              <a:off x="0" y="0"/>
              <a:ext cx="2673752" cy="264068"/>
            </a:xfrm>
            <a:custGeom>
              <a:avLst/>
              <a:gdLst/>
              <a:ahLst/>
              <a:cxnLst/>
              <a:rect r="r" b="b" t="t" l="l"/>
              <a:pathLst>
                <a:path h="264068" w="2673752">
                  <a:moveTo>
                    <a:pt x="38893" y="0"/>
                  </a:moveTo>
                  <a:lnTo>
                    <a:pt x="2634860" y="0"/>
                  </a:lnTo>
                  <a:cubicBezTo>
                    <a:pt x="2656340" y="0"/>
                    <a:pt x="2673752" y="17413"/>
                    <a:pt x="2673752" y="38893"/>
                  </a:cubicBezTo>
                  <a:lnTo>
                    <a:pt x="2673752" y="225175"/>
                  </a:lnTo>
                  <a:cubicBezTo>
                    <a:pt x="2673752" y="235490"/>
                    <a:pt x="2669655" y="245383"/>
                    <a:pt x="2662361" y="252676"/>
                  </a:cubicBezTo>
                  <a:cubicBezTo>
                    <a:pt x="2655067" y="259970"/>
                    <a:pt x="2645175" y="264068"/>
                    <a:pt x="2634860" y="264068"/>
                  </a:cubicBezTo>
                  <a:lnTo>
                    <a:pt x="38893" y="264068"/>
                  </a:lnTo>
                  <a:cubicBezTo>
                    <a:pt x="28578" y="264068"/>
                    <a:pt x="18685" y="259970"/>
                    <a:pt x="11391" y="252676"/>
                  </a:cubicBezTo>
                  <a:cubicBezTo>
                    <a:pt x="4098" y="245383"/>
                    <a:pt x="0" y="235490"/>
                    <a:pt x="0" y="225175"/>
                  </a:cubicBezTo>
                  <a:lnTo>
                    <a:pt x="0" y="38893"/>
                  </a:lnTo>
                  <a:cubicBezTo>
                    <a:pt x="0" y="28578"/>
                    <a:pt x="4098" y="18685"/>
                    <a:pt x="11391" y="11391"/>
                  </a:cubicBezTo>
                  <a:cubicBezTo>
                    <a:pt x="18685" y="4098"/>
                    <a:pt x="28578" y="0"/>
                    <a:pt x="38893" y="0"/>
                  </a:cubicBezTo>
                  <a:close/>
                </a:path>
              </a:pathLst>
            </a:custGeom>
            <a:solidFill>
              <a:srgbClr val="000000">
                <a:alpha val="67843"/>
              </a:srgbClr>
            </a:solidFill>
          </p:spPr>
        </p:sp>
        <p:sp>
          <p:nvSpPr>
            <p:cNvPr name="TextBox 13" id="13"/>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5"/>
            <a:stretch>
              <a:fillRect l="0" t="0" r="0" b="0"/>
            </a:stretch>
          </a:blipFill>
        </p:spPr>
      </p:sp>
      <p:sp>
        <p:nvSpPr>
          <p:cNvPr name="Freeform 15" id="15"/>
          <p:cNvSpPr/>
          <p:nvPr/>
        </p:nvSpPr>
        <p:spPr>
          <a:xfrm flipH="false" flipV="false" rot="0">
            <a:off x="3879018" y="5687756"/>
            <a:ext cx="10854475" cy="3497253"/>
          </a:xfrm>
          <a:custGeom>
            <a:avLst/>
            <a:gdLst/>
            <a:ahLst/>
            <a:cxnLst/>
            <a:rect r="r" b="b" t="t" l="l"/>
            <a:pathLst>
              <a:path h="3497253" w="10854475">
                <a:moveTo>
                  <a:pt x="0" y="0"/>
                </a:moveTo>
                <a:lnTo>
                  <a:pt x="10854475" y="0"/>
                </a:lnTo>
                <a:lnTo>
                  <a:pt x="10854475" y="3497252"/>
                </a:lnTo>
                <a:lnTo>
                  <a:pt x="0" y="3497252"/>
                </a:lnTo>
                <a:lnTo>
                  <a:pt x="0" y="0"/>
                </a:lnTo>
                <a:close/>
              </a:path>
            </a:pathLst>
          </a:custGeom>
          <a:blipFill>
            <a:blip r:embed="rId6"/>
            <a:stretch>
              <a:fillRect l="0" t="-9569" r="0" b="-12062"/>
            </a:stretch>
          </a:blipFill>
        </p:spPr>
      </p:sp>
      <p:sp>
        <p:nvSpPr>
          <p:cNvPr name="TextBox 16" id="16"/>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7" id="17"/>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8" id="18"/>
          <p:cNvSpPr txBox="true"/>
          <p:nvPr/>
        </p:nvSpPr>
        <p:spPr>
          <a:xfrm rot="0">
            <a:off x="9960730" y="1059414"/>
            <a:ext cx="5910548"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Angular Material y el CDK</a:t>
            </a:r>
          </a:p>
        </p:txBody>
      </p:sp>
      <p:sp>
        <p:nvSpPr>
          <p:cNvPr name="TextBox 19" id="19"/>
          <p:cNvSpPr txBox="true"/>
          <p:nvPr/>
        </p:nvSpPr>
        <p:spPr>
          <a:xfrm rot="0">
            <a:off x="5969992" y="2225957"/>
            <a:ext cx="6348016" cy="607007"/>
          </a:xfrm>
          <a:prstGeom prst="rect">
            <a:avLst/>
          </a:prstGeom>
        </p:spPr>
        <p:txBody>
          <a:bodyPr anchor="t" rtlCol="false" tIns="0" lIns="0" bIns="0" rIns="0">
            <a:spAutoFit/>
          </a:bodyPr>
          <a:lstStyle/>
          <a:p>
            <a:pPr algn="ctr">
              <a:lnSpc>
                <a:spcPts val="4963"/>
              </a:lnSpc>
              <a:spcBef>
                <a:spcPct val="0"/>
              </a:spcBef>
            </a:pPr>
            <a:r>
              <a:rPr lang="en-US" b="true" sz="3545">
                <a:solidFill>
                  <a:srgbClr val="FFFFFF"/>
                </a:solidFill>
                <a:latin typeface="Montserrat Bold"/>
                <a:ea typeface="Montserrat Bold"/>
                <a:cs typeface="Montserrat Bold"/>
                <a:sym typeface="Montserrat Bold"/>
              </a:rPr>
              <a:t>Material: nuevo timepicker</a:t>
            </a:r>
          </a:p>
        </p:txBody>
      </p:sp>
      <p:sp>
        <p:nvSpPr>
          <p:cNvPr name="TextBox 20" id="20"/>
          <p:cNvSpPr txBox="true"/>
          <p:nvPr/>
        </p:nvSpPr>
        <p:spPr>
          <a:xfrm rot="0">
            <a:off x="3668376" y="3321289"/>
            <a:ext cx="11103318" cy="213360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Lilita One"/>
                <a:ea typeface="Lilita One"/>
                <a:cs typeface="Lilita One"/>
                <a:sym typeface="Lilita One"/>
              </a:rPr>
              <a:t>Se ha lanzado un nuevo componente de selección de hora para Angular Material, una de las características más solicitadas. Este componente se alinea con los requisitos de diseño y accesibilidad, y está disponible desde Angular v19.</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4"/>
            <a:stretch>
              <a:fillRect l="-96065" t="-7299" r="-96370" b="-7875"/>
            </a:stretch>
          </a:blipFill>
        </p:spPr>
      </p:sp>
      <p:grpSp>
        <p:nvGrpSpPr>
          <p:cNvPr name="Group 8" id="8"/>
          <p:cNvGrpSpPr/>
          <p:nvPr/>
        </p:nvGrpSpPr>
        <p:grpSpPr>
          <a:xfrm rot="0">
            <a:off x="9477210" y="1041950"/>
            <a:ext cx="6982178" cy="689581"/>
            <a:chOff x="0" y="0"/>
            <a:chExt cx="2673752" cy="264068"/>
          </a:xfrm>
        </p:grpSpPr>
        <p:sp>
          <p:nvSpPr>
            <p:cNvPr name="Freeform 9" id="9"/>
            <p:cNvSpPr/>
            <p:nvPr/>
          </p:nvSpPr>
          <p:spPr>
            <a:xfrm flipH="false" flipV="false" rot="0">
              <a:off x="0" y="0"/>
              <a:ext cx="2673752" cy="264068"/>
            </a:xfrm>
            <a:custGeom>
              <a:avLst/>
              <a:gdLst/>
              <a:ahLst/>
              <a:cxnLst/>
              <a:rect r="r" b="b" t="t" l="l"/>
              <a:pathLst>
                <a:path h="264068" w="2673752">
                  <a:moveTo>
                    <a:pt x="56549" y="0"/>
                  </a:moveTo>
                  <a:lnTo>
                    <a:pt x="2617203" y="0"/>
                  </a:lnTo>
                  <a:cubicBezTo>
                    <a:pt x="2648434" y="0"/>
                    <a:pt x="2673752" y="25318"/>
                    <a:pt x="2673752" y="56549"/>
                  </a:cubicBezTo>
                  <a:lnTo>
                    <a:pt x="2673752" y="207518"/>
                  </a:lnTo>
                  <a:cubicBezTo>
                    <a:pt x="2673752" y="238750"/>
                    <a:pt x="2648434" y="264068"/>
                    <a:pt x="2617203" y="264068"/>
                  </a:cubicBezTo>
                  <a:lnTo>
                    <a:pt x="56549" y="264068"/>
                  </a:lnTo>
                  <a:cubicBezTo>
                    <a:pt x="25318" y="264068"/>
                    <a:pt x="0" y="238750"/>
                    <a:pt x="0" y="207518"/>
                  </a:cubicBezTo>
                  <a:lnTo>
                    <a:pt x="0" y="56549"/>
                  </a:lnTo>
                  <a:cubicBezTo>
                    <a:pt x="0" y="25318"/>
                    <a:pt x="25318" y="0"/>
                    <a:pt x="56549" y="0"/>
                  </a:cubicBezTo>
                  <a:close/>
                </a:path>
              </a:pathLst>
            </a:custGeom>
            <a:solidFill>
              <a:srgbClr val="000000">
                <a:alpha val="67843"/>
              </a:srgbClr>
            </a:solidFill>
          </p:spPr>
        </p:sp>
        <p:sp>
          <p:nvSpPr>
            <p:cNvPr name="TextBox 10" id="10"/>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414027" y="3508608"/>
            <a:ext cx="11091011" cy="3983710"/>
          </a:xfrm>
          <a:custGeom>
            <a:avLst/>
            <a:gdLst/>
            <a:ahLst/>
            <a:cxnLst/>
            <a:rect r="r" b="b" t="t" l="l"/>
            <a:pathLst>
              <a:path h="3983710" w="11091011">
                <a:moveTo>
                  <a:pt x="0" y="0"/>
                </a:moveTo>
                <a:lnTo>
                  <a:pt x="11091012" y="0"/>
                </a:lnTo>
                <a:lnTo>
                  <a:pt x="11091012" y="3983710"/>
                </a:lnTo>
                <a:lnTo>
                  <a:pt x="0" y="3983710"/>
                </a:lnTo>
                <a:lnTo>
                  <a:pt x="0" y="0"/>
                </a:lnTo>
                <a:close/>
              </a:path>
            </a:pathLst>
          </a:custGeom>
          <a:blipFill>
            <a:blip r:embed="rId5"/>
            <a:stretch>
              <a:fillRect l="0" t="0" r="0" b="0"/>
            </a:stretch>
          </a:blipFill>
        </p:spPr>
      </p:sp>
      <p:sp>
        <p:nvSpPr>
          <p:cNvPr name="Freeform 12" id="12"/>
          <p:cNvSpPr/>
          <p:nvPr/>
        </p:nvSpPr>
        <p:spPr>
          <a:xfrm flipH="false" flipV="false" rot="0">
            <a:off x="9873842" y="7868582"/>
            <a:ext cx="7598095" cy="1908937"/>
          </a:xfrm>
          <a:custGeom>
            <a:avLst/>
            <a:gdLst/>
            <a:ahLst/>
            <a:cxnLst/>
            <a:rect r="r" b="b" t="t" l="l"/>
            <a:pathLst>
              <a:path h="1908937" w="7598095">
                <a:moveTo>
                  <a:pt x="0" y="0"/>
                </a:moveTo>
                <a:lnTo>
                  <a:pt x="7598095" y="0"/>
                </a:lnTo>
                <a:lnTo>
                  <a:pt x="7598095" y="1908936"/>
                </a:lnTo>
                <a:lnTo>
                  <a:pt x="0" y="1908936"/>
                </a:lnTo>
                <a:lnTo>
                  <a:pt x="0" y="0"/>
                </a:lnTo>
                <a:close/>
              </a:path>
            </a:pathLst>
          </a:custGeom>
          <a:blipFill>
            <a:blip r:embed="rId6"/>
            <a:stretch>
              <a:fillRect l="0" t="-38779" r="0" b="-23711"/>
            </a:stretch>
          </a:blipFill>
        </p:spPr>
      </p:sp>
      <p:sp>
        <p:nvSpPr>
          <p:cNvPr name="Freeform 13" id="13"/>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7"/>
            <a:stretch>
              <a:fillRect l="0" t="0" r="0" b="0"/>
            </a:stretch>
          </a:blipFill>
        </p:spPr>
      </p:sp>
      <p:sp>
        <p:nvSpPr>
          <p:cNvPr name="TextBox 14" id="14"/>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5" id="15"/>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6" id="16"/>
          <p:cNvSpPr txBox="true"/>
          <p:nvPr/>
        </p:nvSpPr>
        <p:spPr>
          <a:xfrm rot="0">
            <a:off x="10103829" y="1059414"/>
            <a:ext cx="5624351"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Hidratación incremental</a:t>
            </a:r>
          </a:p>
        </p:txBody>
      </p:sp>
      <p:sp>
        <p:nvSpPr>
          <p:cNvPr name="TextBox 17" id="17"/>
          <p:cNvSpPr txBox="true"/>
          <p:nvPr/>
        </p:nvSpPr>
        <p:spPr>
          <a:xfrm rot="0">
            <a:off x="2414027" y="3102843"/>
            <a:ext cx="4190702" cy="405765"/>
          </a:xfrm>
          <a:prstGeom prst="rect">
            <a:avLst/>
          </a:prstGeom>
        </p:spPr>
        <p:txBody>
          <a:bodyPr anchor="t" rtlCol="false" tIns="0" lIns="0" bIns="0" rIns="0">
            <a:spAutoFit/>
          </a:bodyPr>
          <a:lstStyle/>
          <a:p>
            <a:pPr algn="ctr">
              <a:lnSpc>
                <a:spcPts val="3359"/>
              </a:lnSpc>
            </a:pPr>
            <a:r>
              <a:rPr lang="en-US" sz="2400" b="true">
                <a:solidFill>
                  <a:srgbClr val="FFFFFF"/>
                </a:solidFill>
                <a:latin typeface="Dosis Bold"/>
                <a:ea typeface="Dosis Bold"/>
                <a:cs typeface="Dosis Bold"/>
                <a:sym typeface="Dosis Bold"/>
              </a:rPr>
              <a:t>En la configuración (app.config.ts)</a:t>
            </a:r>
          </a:p>
        </p:txBody>
      </p:sp>
      <p:sp>
        <p:nvSpPr>
          <p:cNvPr name="TextBox 18" id="18"/>
          <p:cNvSpPr txBox="true"/>
          <p:nvPr/>
        </p:nvSpPr>
        <p:spPr>
          <a:xfrm rot="0">
            <a:off x="14661914" y="7462817"/>
            <a:ext cx="2810024" cy="405765"/>
          </a:xfrm>
          <a:prstGeom prst="rect">
            <a:avLst/>
          </a:prstGeom>
        </p:spPr>
        <p:txBody>
          <a:bodyPr anchor="t" rtlCol="false" tIns="0" lIns="0" bIns="0" rIns="0">
            <a:spAutoFit/>
          </a:bodyPr>
          <a:lstStyle/>
          <a:p>
            <a:pPr algn="ctr">
              <a:lnSpc>
                <a:spcPts val="3359"/>
              </a:lnSpc>
            </a:pPr>
            <a:r>
              <a:rPr lang="en-US" sz="2400" b="true">
                <a:solidFill>
                  <a:srgbClr val="FFFFFF"/>
                </a:solidFill>
                <a:latin typeface="Dosis Bold"/>
                <a:ea typeface="Dosis Bold"/>
                <a:cs typeface="Dosis Bold"/>
                <a:sym typeface="Dosis Bold"/>
              </a:rPr>
              <a:t>en el Template (HTML)</a:t>
            </a:r>
          </a:p>
        </p:txBody>
      </p:sp>
      <p:sp>
        <p:nvSpPr>
          <p:cNvPr name="TextBox 19" id="19"/>
          <p:cNvSpPr txBox="true"/>
          <p:nvPr/>
        </p:nvSpPr>
        <p:spPr>
          <a:xfrm rot="0">
            <a:off x="2414027" y="7444693"/>
            <a:ext cx="10092309" cy="405765"/>
          </a:xfrm>
          <a:prstGeom prst="rect">
            <a:avLst/>
          </a:prstGeom>
        </p:spPr>
        <p:txBody>
          <a:bodyPr anchor="t" rtlCol="false" tIns="0" lIns="0" bIns="0" rIns="0">
            <a:spAutoFit/>
          </a:bodyPr>
          <a:lstStyle/>
          <a:p>
            <a:pPr algn="ctr">
              <a:lnSpc>
                <a:spcPts val="3359"/>
              </a:lnSpc>
            </a:pPr>
            <a:r>
              <a:rPr lang="en-US" sz="2400" b="true">
                <a:solidFill>
                  <a:srgbClr val="FFFFFF"/>
                </a:solidFill>
                <a:latin typeface="Dosis Semi-Bold"/>
                <a:ea typeface="Dosis Semi-Bold"/>
                <a:cs typeface="Dosis Semi-Bold"/>
                <a:sym typeface="Dosis Semi-Bold"/>
              </a:rPr>
              <a:t>Aclaración: lo que se setea en appConfig luego va dentro del bootstrapApplication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4"/>
            <a:stretch>
              <a:fillRect l="-96065" t="-7299" r="-96370" b="-7875"/>
            </a:stretch>
          </a:blipFill>
        </p:spPr>
      </p:sp>
      <p:grpSp>
        <p:nvGrpSpPr>
          <p:cNvPr name="Group 8" id="8"/>
          <p:cNvGrpSpPr/>
          <p:nvPr/>
        </p:nvGrpSpPr>
        <p:grpSpPr>
          <a:xfrm rot="0">
            <a:off x="9477210" y="1041950"/>
            <a:ext cx="6982178" cy="689581"/>
            <a:chOff x="0" y="0"/>
            <a:chExt cx="2673752" cy="264068"/>
          </a:xfrm>
        </p:grpSpPr>
        <p:sp>
          <p:nvSpPr>
            <p:cNvPr name="Freeform 9" id="9"/>
            <p:cNvSpPr/>
            <p:nvPr/>
          </p:nvSpPr>
          <p:spPr>
            <a:xfrm flipH="false" flipV="false" rot="0">
              <a:off x="0" y="0"/>
              <a:ext cx="2673752" cy="264068"/>
            </a:xfrm>
            <a:custGeom>
              <a:avLst/>
              <a:gdLst/>
              <a:ahLst/>
              <a:cxnLst/>
              <a:rect r="r" b="b" t="t" l="l"/>
              <a:pathLst>
                <a:path h="264068" w="2673752">
                  <a:moveTo>
                    <a:pt x="56549" y="0"/>
                  </a:moveTo>
                  <a:lnTo>
                    <a:pt x="2617203" y="0"/>
                  </a:lnTo>
                  <a:cubicBezTo>
                    <a:pt x="2648434" y="0"/>
                    <a:pt x="2673752" y="25318"/>
                    <a:pt x="2673752" y="56549"/>
                  </a:cubicBezTo>
                  <a:lnTo>
                    <a:pt x="2673752" y="207518"/>
                  </a:lnTo>
                  <a:cubicBezTo>
                    <a:pt x="2673752" y="238750"/>
                    <a:pt x="2648434" y="264068"/>
                    <a:pt x="2617203" y="264068"/>
                  </a:cubicBezTo>
                  <a:lnTo>
                    <a:pt x="56549" y="264068"/>
                  </a:lnTo>
                  <a:cubicBezTo>
                    <a:pt x="25318" y="264068"/>
                    <a:pt x="0" y="238750"/>
                    <a:pt x="0" y="207518"/>
                  </a:cubicBezTo>
                  <a:lnTo>
                    <a:pt x="0" y="56549"/>
                  </a:lnTo>
                  <a:cubicBezTo>
                    <a:pt x="0" y="25318"/>
                    <a:pt x="25318" y="0"/>
                    <a:pt x="56549" y="0"/>
                  </a:cubicBezTo>
                  <a:close/>
                </a:path>
              </a:pathLst>
            </a:custGeom>
            <a:solidFill>
              <a:srgbClr val="000000">
                <a:alpha val="67843"/>
              </a:srgbClr>
            </a:solidFill>
          </p:spPr>
        </p:sp>
        <p:sp>
          <p:nvSpPr>
            <p:cNvPr name="TextBox 10" id="10"/>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5"/>
            <a:stretch>
              <a:fillRect l="0" t="0" r="0" b="0"/>
            </a:stretch>
          </a:blipFill>
        </p:spPr>
      </p:sp>
      <p:sp>
        <p:nvSpPr>
          <p:cNvPr name="Freeform 12" id="12"/>
          <p:cNvSpPr/>
          <p:nvPr/>
        </p:nvSpPr>
        <p:spPr>
          <a:xfrm flipH="false" flipV="false" rot="0">
            <a:off x="2302575" y="2161931"/>
            <a:ext cx="14181434" cy="7235426"/>
          </a:xfrm>
          <a:custGeom>
            <a:avLst/>
            <a:gdLst/>
            <a:ahLst/>
            <a:cxnLst/>
            <a:rect r="r" b="b" t="t" l="l"/>
            <a:pathLst>
              <a:path h="7235426" w="14181434">
                <a:moveTo>
                  <a:pt x="0" y="0"/>
                </a:moveTo>
                <a:lnTo>
                  <a:pt x="14181435" y="0"/>
                </a:lnTo>
                <a:lnTo>
                  <a:pt x="14181435" y="7235425"/>
                </a:lnTo>
                <a:lnTo>
                  <a:pt x="0" y="7235425"/>
                </a:lnTo>
                <a:lnTo>
                  <a:pt x="0" y="0"/>
                </a:lnTo>
                <a:close/>
              </a:path>
            </a:pathLst>
          </a:custGeom>
          <a:blipFill>
            <a:blip r:embed="rId6"/>
            <a:stretch>
              <a:fillRect l="0" t="0" r="0" b="0"/>
            </a:stretch>
          </a:blipFill>
        </p:spPr>
      </p:sp>
      <p:sp>
        <p:nvSpPr>
          <p:cNvPr name="TextBox 13" id="13"/>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4" id="14"/>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5" id="15"/>
          <p:cNvSpPr txBox="true"/>
          <p:nvPr/>
        </p:nvSpPr>
        <p:spPr>
          <a:xfrm rot="0">
            <a:off x="10103829" y="1059414"/>
            <a:ext cx="5624351"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Hidratación incremental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sp>
        <p:nvSpPr>
          <p:cNvPr name="TextBox 9" id="9"/>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0" id="10"/>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4144083" y="2727566"/>
            <a:ext cx="10151904" cy="1002633"/>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38893" y="0"/>
                  </a:moveTo>
                  <a:lnTo>
                    <a:pt x="2634860" y="0"/>
                  </a:lnTo>
                  <a:cubicBezTo>
                    <a:pt x="2656340" y="0"/>
                    <a:pt x="2673752" y="17413"/>
                    <a:pt x="2673752" y="38893"/>
                  </a:cubicBezTo>
                  <a:lnTo>
                    <a:pt x="2673752" y="225175"/>
                  </a:lnTo>
                  <a:cubicBezTo>
                    <a:pt x="2673752" y="235490"/>
                    <a:pt x="2669655" y="245383"/>
                    <a:pt x="2662361" y="252676"/>
                  </a:cubicBezTo>
                  <a:cubicBezTo>
                    <a:pt x="2655067" y="259970"/>
                    <a:pt x="2645175" y="264068"/>
                    <a:pt x="2634860" y="264068"/>
                  </a:cubicBezTo>
                  <a:lnTo>
                    <a:pt x="38893" y="264068"/>
                  </a:lnTo>
                  <a:cubicBezTo>
                    <a:pt x="28578" y="264068"/>
                    <a:pt x="18685" y="259970"/>
                    <a:pt x="11391" y="252676"/>
                  </a:cubicBezTo>
                  <a:cubicBezTo>
                    <a:pt x="4098" y="245383"/>
                    <a:pt x="0" y="235490"/>
                    <a:pt x="0" y="225175"/>
                  </a:cubicBezTo>
                  <a:lnTo>
                    <a:pt x="0" y="38893"/>
                  </a:lnTo>
                  <a:cubicBezTo>
                    <a:pt x="0" y="28578"/>
                    <a:pt x="4098" y="18685"/>
                    <a:pt x="11391" y="11391"/>
                  </a:cubicBezTo>
                  <a:cubicBezTo>
                    <a:pt x="18685" y="4098"/>
                    <a:pt x="28578" y="0"/>
                    <a:pt x="38893"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3" id="13"/>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4" id="14"/>
          <p:cNvSpPr txBox="true"/>
          <p:nvPr/>
        </p:nvSpPr>
        <p:spPr>
          <a:xfrm rot="0">
            <a:off x="4923532" y="2754652"/>
            <a:ext cx="8440936" cy="853210"/>
          </a:xfrm>
          <a:prstGeom prst="rect">
            <a:avLst/>
          </a:prstGeom>
        </p:spPr>
        <p:txBody>
          <a:bodyPr anchor="t" rtlCol="false" tIns="0" lIns="0" bIns="0" rIns="0">
            <a:spAutoFit/>
          </a:bodyPr>
          <a:lstStyle/>
          <a:p>
            <a:pPr algn="ctr">
              <a:lnSpc>
                <a:spcPts val="7047"/>
              </a:lnSpc>
              <a:spcBef>
                <a:spcPct val="0"/>
              </a:spcBef>
            </a:pPr>
            <a:r>
              <a:rPr lang="en-US" b="true" sz="5034">
                <a:solidFill>
                  <a:srgbClr val="FFFFFF"/>
                </a:solidFill>
                <a:latin typeface="Montserrat Bold"/>
                <a:ea typeface="Montserrat Bold"/>
                <a:cs typeface="Montserrat Bold"/>
                <a:sym typeface="Montserrat Bold"/>
              </a:rPr>
              <a:t>Event replay: por defecto</a:t>
            </a:r>
          </a:p>
        </p:txBody>
      </p:sp>
      <p:sp>
        <p:nvSpPr>
          <p:cNvPr name="TextBox 15" id="15"/>
          <p:cNvSpPr txBox="true"/>
          <p:nvPr/>
        </p:nvSpPr>
        <p:spPr>
          <a:xfrm rot="0">
            <a:off x="2923579" y="4203307"/>
            <a:ext cx="12440842" cy="4471670"/>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a:solidFill>
                  <a:srgbClr val="FFFFFF"/>
                </a:solidFill>
                <a:latin typeface="Montserrat Bold"/>
                <a:ea typeface="Montserrat Bold"/>
                <a:cs typeface="Montserrat Bold"/>
                <a:sym typeface="Montserrat Bold"/>
              </a:rPr>
              <a:t>¿Qué resuelve?</a:t>
            </a:r>
            <a:r>
              <a:rPr lang="en-US" sz="3200">
                <a:solidFill>
                  <a:srgbClr val="FFFFFF"/>
                </a:solidFill>
                <a:latin typeface="Montserrat"/>
                <a:ea typeface="Montserrat"/>
                <a:cs typeface="Montserrat"/>
                <a:sym typeface="Montserrat"/>
              </a:rPr>
              <a:t>: Captura y reproduce acciones de usuario durante las interrupciones de la hidratación en apps SSR.</a:t>
            </a:r>
          </a:p>
          <a:p>
            <a:pPr algn="l" marL="690881" indent="-345440" lvl="1">
              <a:lnSpc>
                <a:spcPts val="4480"/>
              </a:lnSpc>
              <a:buFont typeface="Arial"/>
              <a:buChar char="•"/>
            </a:pPr>
            <a:r>
              <a:rPr lang="en-US" b="true" sz="3200">
                <a:solidFill>
                  <a:srgbClr val="FFFFFF"/>
                </a:solidFill>
                <a:latin typeface="Montserrat Bold"/>
                <a:ea typeface="Montserrat Bold"/>
                <a:cs typeface="Montserrat Bold"/>
                <a:sym typeface="Montserrat Bold"/>
              </a:rPr>
              <a:t>Resultado</a:t>
            </a:r>
            <a:r>
              <a:rPr lang="en-US" sz="3200">
                <a:solidFill>
                  <a:srgbClr val="FFFFFF"/>
                </a:solidFill>
                <a:latin typeface="Montserrat"/>
                <a:ea typeface="Montserrat"/>
                <a:cs typeface="Montserrat"/>
                <a:sym typeface="Montserrat"/>
              </a:rPr>
              <a:t>: Ningún clic o input se pierde, garantizando una experiencia fluida.</a:t>
            </a:r>
          </a:p>
          <a:p>
            <a:pPr algn="l" marL="690881" indent="-345440" lvl="1">
              <a:lnSpc>
                <a:spcPts val="4480"/>
              </a:lnSpc>
              <a:spcBef>
                <a:spcPct val="0"/>
              </a:spcBef>
              <a:buFont typeface="Arial"/>
              <a:buChar char="•"/>
            </a:pPr>
            <a:r>
              <a:rPr lang="en-US" b="true" sz="3200">
                <a:solidFill>
                  <a:srgbClr val="FFFFFF"/>
                </a:solidFill>
                <a:latin typeface="Montserrat Bold"/>
                <a:ea typeface="Montserrat Bold"/>
                <a:cs typeface="Montserrat Bold"/>
                <a:sym typeface="Montserrat Bold"/>
              </a:rPr>
              <a:t>Beneficio clave</a:t>
            </a:r>
            <a:r>
              <a:rPr lang="en-US" sz="3200">
                <a:solidFill>
                  <a:srgbClr val="FFFFFF"/>
                </a:solidFill>
                <a:latin typeface="Montserrat"/>
                <a:ea typeface="Montserrat"/>
                <a:cs typeface="Montserrat"/>
                <a:sym typeface="Montserrat"/>
              </a:rPr>
              <a:t>: Evita la frustración por botones no responsivos o acciones omitidas.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56000">
            <a:off x="-1076710" y="-4820566"/>
            <a:ext cx="20441420" cy="19928132"/>
          </a:xfrm>
          <a:custGeom>
            <a:avLst/>
            <a:gdLst/>
            <a:ahLst/>
            <a:cxnLst/>
            <a:rect r="r" b="b" t="t" l="l"/>
            <a:pathLst>
              <a:path h="19928132" w="20441420">
                <a:moveTo>
                  <a:pt x="13504871" y="19928132"/>
                </a:moveTo>
                <a:lnTo>
                  <a:pt x="0" y="7596490"/>
                </a:lnTo>
                <a:lnTo>
                  <a:pt x="6936549" y="0"/>
                </a:lnTo>
                <a:lnTo>
                  <a:pt x="20441420" y="12331642"/>
                </a:lnTo>
                <a:lnTo>
                  <a:pt x="13504871" y="19928132"/>
                </a:lnTo>
                <a:close/>
              </a:path>
            </a:pathLst>
          </a:custGeom>
          <a:blipFill>
            <a:blip r:embed="rId2"/>
            <a:stretch>
              <a:fillRect l="-2330" t="-5291" r="-4594" b="0"/>
            </a:stretch>
          </a:blipFill>
        </p:spPr>
      </p:sp>
      <p:grpSp>
        <p:nvGrpSpPr>
          <p:cNvPr name="Group 3" id="3"/>
          <p:cNvGrpSpPr/>
          <p:nvPr/>
        </p:nvGrpSpPr>
        <p:grpSpPr>
          <a:xfrm rot="0">
            <a:off x="693616" y="318305"/>
            <a:ext cx="16900767" cy="9650390"/>
            <a:chOff x="0" y="0"/>
            <a:chExt cx="1079969" cy="616666"/>
          </a:xfrm>
        </p:grpSpPr>
        <p:sp>
          <p:nvSpPr>
            <p:cNvPr name="Freeform 4" id="4"/>
            <p:cNvSpPr/>
            <p:nvPr/>
          </p:nvSpPr>
          <p:spPr>
            <a:xfrm flipH="false" flipV="false" rot="0">
              <a:off x="0" y="0"/>
              <a:ext cx="1079969" cy="616666"/>
            </a:xfrm>
            <a:custGeom>
              <a:avLst/>
              <a:gdLst/>
              <a:ahLst/>
              <a:cxnLst/>
              <a:rect r="r" b="b" t="t" l="l"/>
              <a:pathLst>
                <a:path h="616666" w="1079969">
                  <a:moveTo>
                    <a:pt x="32575" y="0"/>
                  </a:moveTo>
                  <a:lnTo>
                    <a:pt x="1047395" y="0"/>
                  </a:lnTo>
                  <a:cubicBezTo>
                    <a:pt x="1056034" y="0"/>
                    <a:pt x="1064320" y="3432"/>
                    <a:pt x="1070429" y="9541"/>
                  </a:cubicBezTo>
                  <a:cubicBezTo>
                    <a:pt x="1076537" y="15650"/>
                    <a:pt x="1079969" y="23935"/>
                    <a:pt x="1079969" y="32575"/>
                  </a:cubicBezTo>
                  <a:lnTo>
                    <a:pt x="1079969" y="584091"/>
                  </a:lnTo>
                  <a:cubicBezTo>
                    <a:pt x="1079969" y="592731"/>
                    <a:pt x="1076537" y="601016"/>
                    <a:pt x="1070429" y="607125"/>
                  </a:cubicBezTo>
                  <a:cubicBezTo>
                    <a:pt x="1064320" y="613234"/>
                    <a:pt x="1056034" y="616666"/>
                    <a:pt x="1047395" y="616666"/>
                  </a:cubicBezTo>
                  <a:lnTo>
                    <a:pt x="32575" y="616666"/>
                  </a:lnTo>
                  <a:cubicBezTo>
                    <a:pt x="23935" y="616666"/>
                    <a:pt x="15650" y="613234"/>
                    <a:pt x="9541" y="607125"/>
                  </a:cubicBezTo>
                  <a:cubicBezTo>
                    <a:pt x="3432" y="601016"/>
                    <a:pt x="0" y="592731"/>
                    <a:pt x="0" y="584091"/>
                  </a:cubicBezTo>
                  <a:lnTo>
                    <a:pt x="0" y="32575"/>
                  </a:lnTo>
                  <a:cubicBezTo>
                    <a:pt x="0" y="23935"/>
                    <a:pt x="3432" y="15650"/>
                    <a:pt x="9541" y="9541"/>
                  </a:cubicBezTo>
                  <a:cubicBezTo>
                    <a:pt x="15650" y="3432"/>
                    <a:pt x="23935" y="0"/>
                    <a:pt x="32575" y="0"/>
                  </a:cubicBezTo>
                  <a:close/>
                </a:path>
              </a:pathLst>
            </a:custGeom>
            <a:solidFill>
              <a:srgbClr val="000000"/>
            </a:solidFill>
            <a:ln w="12700">
              <a:solidFill>
                <a:srgbClr val="000000"/>
              </a:solidFill>
            </a:ln>
          </p:spPr>
        </p:sp>
      </p:grpSp>
      <p:grpSp>
        <p:nvGrpSpPr>
          <p:cNvPr name="Group 5" id="5"/>
          <p:cNvGrpSpPr/>
          <p:nvPr/>
        </p:nvGrpSpPr>
        <p:grpSpPr>
          <a:xfrm rot="0">
            <a:off x="693616" y="318305"/>
            <a:ext cx="16900767" cy="9650390"/>
            <a:chOff x="0" y="0"/>
            <a:chExt cx="1919946" cy="1096295"/>
          </a:xfrm>
        </p:grpSpPr>
        <p:sp>
          <p:nvSpPr>
            <p:cNvPr name="Freeform 6" id="6"/>
            <p:cNvSpPr/>
            <p:nvPr/>
          </p:nvSpPr>
          <p:spPr>
            <a:xfrm flipH="false" flipV="false" rot="0">
              <a:off x="0" y="0"/>
              <a:ext cx="1919946" cy="1096295"/>
            </a:xfrm>
            <a:custGeom>
              <a:avLst/>
              <a:gdLst/>
              <a:ahLst/>
              <a:cxnLst/>
              <a:rect r="r" b="b" t="t" l="l"/>
              <a:pathLst>
                <a:path h="1096295" w="1919946">
                  <a:moveTo>
                    <a:pt x="18323" y="0"/>
                  </a:moveTo>
                  <a:lnTo>
                    <a:pt x="1901622" y="0"/>
                  </a:lnTo>
                  <a:cubicBezTo>
                    <a:pt x="1906482" y="0"/>
                    <a:pt x="1911143" y="1930"/>
                    <a:pt x="1914579" y="5367"/>
                  </a:cubicBezTo>
                  <a:cubicBezTo>
                    <a:pt x="1918015" y="8803"/>
                    <a:pt x="1919946" y="13464"/>
                    <a:pt x="1919946" y="18323"/>
                  </a:cubicBezTo>
                  <a:lnTo>
                    <a:pt x="1919946" y="1077972"/>
                  </a:lnTo>
                  <a:cubicBezTo>
                    <a:pt x="1919946" y="1082831"/>
                    <a:pt x="1918015" y="1087492"/>
                    <a:pt x="1914579" y="1090928"/>
                  </a:cubicBezTo>
                  <a:cubicBezTo>
                    <a:pt x="1911143" y="1094364"/>
                    <a:pt x="1906482" y="1096295"/>
                    <a:pt x="1901622" y="1096295"/>
                  </a:cubicBezTo>
                  <a:lnTo>
                    <a:pt x="18323" y="1096295"/>
                  </a:lnTo>
                  <a:cubicBezTo>
                    <a:pt x="13464" y="1096295"/>
                    <a:pt x="8803" y="1094364"/>
                    <a:pt x="5367" y="1090928"/>
                  </a:cubicBezTo>
                  <a:cubicBezTo>
                    <a:pt x="1930" y="1087492"/>
                    <a:pt x="0" y="1082831"/>
                    <a:pt x="0" y="1077972"/>
                  </a:cubicBezTo>
                  <a:lnTo>
                    <a:pt x="0" y="18323"/>
                  </a:lnTo>
                  <a:cubicBezTo>
                    <a:pt x="0" y="13464"/>
                    <a:pt x="1930" y="8803"/>
                    <a:pt x="5367" y="5367"/>
                  </a:cubicBezTo>
                  <a:cubicBezTo>
                    <a:pt x="8803" y="1930"/>
                    <a:pt x="13464" y="0"/>
                    <a:pt x="18323" y="0"/>
                  </a:cubicBezTo>
                  <a:close/>
                </a:path>
              </a:pathLst>
            </a:custGeom>
            <a:blipFill>
              <a:blip r:embed="rId3">
                <a:alphaModFix amt="50000"/>
              </a:blip>
              <a:stretch>
                <a:fillRect l="0" t="-34137" r="-44" b="-34062"/>
              </a:stretch>
            </a:blipFill>
            <a:ln w="19050" cap="rnd">
              <a:gradFill>
                <a:gsLst>
                  <a:gs pos="0">
                    <a:srgbClr val="E3D9FF">
                      <a:alpha val="50000"/>
                    </a:srgbClr>
                  </a:gs>
                  <a:gs pos="100000">
                    <a:srgbClr val="E4EFFF">
                      <a:alpha val="50000"/>
                    </a:srgbClr>
                  </a:gs>
                </a:gsLst>
                <a:lin ang="2700000"/>
              </a:gradFill>
              <a:prstDash val="solid"/>
              <a:round/>
            </a:ln>
          </p:spPr>
        </p:sp>
      </p:grpSp>
      <p:sp>
        <p:nvSpPr>
          <p:cNvPr name="Freeform 7" id="7"/>
          <p:cNvSpPr/>
          <p:nvPr/>
        </p:nvSpPr>
        <p:spPr>
          <a:xfrm flipH="false" flipV="false" rot="0">
            <a:off x="14233827" y="9536227"/>
            <a:ext cx="4054173" cy="750773"/>
          </a:xfrm>
          <a:custGeom>
            <a:avLst/>
            <a:gdLst/>
            <a:ahLst/>
            <a:cxnLst/>
            <a:rect r="r" b="b" t="t" l="l"/>
            <a:pathLst>
              <a:path h="750773" w="4054173">
                <a:moveTo>
                  <a:pt x="0" y="0"/>
                </a:moveTo>
                <a:lnTo>
                  <a:pt x="4054173" y="0"/>
                </a:lnTo>
                <a:lnTo>
                  <a:pt x="4054173" y="750773"/>
                </a:lnTo>
                <a:lnTo>
                  <a:pt x="0" y="750773"/>
                </a:lnTo>
                <a:lnTo>
                  <a:pt x="0" y="0"/>
                </a:lnTo>
                <a:close/>
              </a:path>
            </a:pathLst>
          </a:custGeom>
          <a:blipFill>
            <a:blip r:embed="rId4"/>
            <a:stretch>
              <a:fillRect l="0" t="0" r="0" b="0"/>
            </a:stretch>
          </a:blipFill>
        </p:spPr>
      </p:sp>
      <p:sp>
        <p:nvSpPr>
          <p:cNvPr name="Freeform 8" id="8"/>
          <p:cNvSpPr/>
          <p:nvPr/>
        </p:nvSpPr>
        <p:spPr>
          <a:xfrm flipH="false" flipV="false" rot="0">
            <a:off x="1204078" y="639580"/>
            <a:ext cx="1352576" cy="1421901"/>
          </a:xfrm>
          <a:custGeom>
            <a:avLst/>
            <a:gdLst/>
            <a:ahLst/>
            <a:cxnLst/>
            <a:rect r="r" b="b" t="t" l="l"/>
            <a:pathLst>
              <a:path h="1421901" w="1352576">
                <a:moveTo>
                  <a:pt x="0" y="0"/>
                </a:moveTo>
                <a:lnTo>
                  <a:pt x="1352576" y="0"/>
                </a:lnTo>
                <a:lnTo>
                  <a:pt x="1352576" y="1421902"/>
                </a:lnTo>
                <a:lnTo>
                  <a:pt x="0" y="1421902"/>
                </a:lnTo>
                <a:lnTo>
                  <a:pt x="0" y="0"/>
                </a:lnTo>
                <a:close/>
              </a:path>
            </a:pathLst>
          </a:custGeom>
          <a:blipFill>
            <a:blip r:embed="rId5"/>
            <a:stretch>
              <a:fillRect l="-96065" t="-7299" r="-96370" b="-7875"/>
            </a:stretch>
          </a:blipFill>
        </p:spPr>
      </p:sp>
      <p:grpSp>
        <p:nvGrpSpPr>
          <p:cNvPr name="Group 9" id="9"/>
          <p:cNvGrpSpPr/>
          <p:nvPr/>
        </p:nvGrpSpPr>
        <p:grpSpPr>
          <a:xfrm rot="0">
            <a:off x="9477210" y="1041950"/>
            <a:ext cx="6982178" cy="689581"/>
            <a:chOff x="0" y="0"/>
            <a:chExt cx="2673752" cy="264068"/>
          </a:xfrm>
        </p:grpSpPr>
        <p:sp>
          <p:nvSpPr>
            <p:cNvPr name="Freeform 10" id="10"/>
            <p:cNvSpPr/>
            <p:nvPr/>
          </p:nvSpPr>
          <p:spPr>
            <a:xfrm flipH="false" flipV="false" rot="0">
              <a:off x="0" y="0"/>
              <a:ext cx="2673752" cy="264068"/>
            </a:xfrm>
            <a:custGeom>
              <a:avLst/>
              <a:gdLst/>
              <a:ahLst/>
              <a:cxnLst/>
              <a:rect r="r" b="b" t="t" l="l"/>
              <a:pathLst>
                <a:path h="264068" w="2673752">
                  <a:moveTo>
                    <a:pt x="56549" y="0"/>
                  </a:moveTo>
                  <a:lnTo>
                    <a:pt x="2617203" y="0"/>
                  </a:lnTo>
                  <a:cubicBezTo>
                    <a:pt x="2648434" y="0"/>
                    <a:pt x="2673752" y="25318"/>
                    <a:pt x="2673752" y="56549"/>
                  </a:cubicBezTo>
                  <a:lnTo>
                    <a:pt x="2673752" y="207518"/>
                  </a:lnTo>
                  <a:cubicBezTo>
                    <a:pt x="2673752" y="238750"/>
                    <a:pt x="2648434" y="264068"/>
                    <a:pt x="2617203" y="264068"/>
                  </a:cubicBezTo>
                  <a:lnTo>
                    <a:pt x="56549" y="264068"/>
                  </a:lnTo>
                  <a:cubicBezTo>
                    <a:pt x="25318" y="264068"/>
                    <a:pt x="0" y="238750"/>
                    <a:pt x="0" y="207518"/>
                  </a:cubicBezTo>
                  <a:lnTo>
                    <a:pt x="0" y="56549"/>
                  </a:lnTo>
                  <a:cubicBezTo>
                    <a:pt x="0" y="25318"/>
                    <a:pt x="25318" y="0"/>
                    <a:pt x="56549" y="0"/>
                  </a:cubicBezTo>
                  <a:close/>
                </a:path>
              </a:pathLst>
            </a:custGeom>
            <a:solidFill>
              <a:srgbClr val="000000">
                <a:alpha val="67843"/>
              </a:srgbClr>
            </a:solidFill>
          </p:spPr>
        </p:sp>
        <p:sp>
          <p:nvSpPr>
            <p:cNvPr name="TextBox 11" id="11"/>
            <p:cNvSpPr txBox="true"/>
            <p:nvPr/>
          </p:nvSpPr>
          <p:spPr>
            <a:xfrm>
              <a:off x="0" y="-38100"/>
              <a:ext cx="2673752" cy="302168"/>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931949" y="2659502"/>
            <a:ext cx="10854475" cy="4318973"/>
          </a:xfrm>
          <a:custGeom>
            <a:avLst/>
            <a:gdLst/>
            <a:ahLst/>
            <a:cxnLst/>
            <a:rect r="r" b="b" t="t" l="l"/>
            <a:pathLst>
              <a:path h="4318973" w="10854475">
                <a:moveTo>
                  <a:pt x="0" y="0"/>
                </a:moveTo>
                <a:lnTo>
                  <a:pt x="10854475" y="0"/>
                </a:lnTo>
                <a:lnTo>
                  <a:pt x="10854475" y="4318973"/>
                </a:lnTo>
                <a:lnTo>
                  <a:pt x="0" y="4318973"/>
                </a:lnTo>
                <a:lnTo>
                  <a:pt x="0" y="0"/>
                </a:lnTo>
                <a:close/>
              </a:path>
            </a:pathLst>
          </a:custGeom>
          <a:blipFill>
            <a:blip r:embed="rId6"/>
            <a:stretch>
              <a:fillRect l="0" t="0" r="0" b="0"/>
            </a:stretch>
          </a:blipFill>
        </p:spPr>
      </p:sp>
      <p:sp>
        <p:nvSpPr>
          <p:cNvPr name="Freeform 13" id="13"/>
          <p:cNvSpPr/>
          <p:nvPr/>
        </p:nvSpPr>
        <p:spPr>
          <a:xfrm flipH="false" flipV="false" rot="0">
            <a:off x="10859356" y="4365743"/>
            <a:ext cx="6347153" cy="5347476"/>
          </a:xfrm>
          <a:custGeom>
            <a:avLst/>
            <a:gdLst/>
            <a:ahLst/>
            <a:cxnLst/>
            <a:rect r="r" b="b" t="t" l="l"/>
            <a:pathLst>
              <a:path h="5347476" w="6347153">
                <a:moveTo>
                  <a:pt x="0" y="0"/>
                </a:moveTo>
                <a:lnTo>
                  <a:pt x="6347153" y="0"/>
                </a:lnTo>
                <a:lnTo>
                  <a:pt x="6347153" y="5347476"/>
                </a:lnTo>
                <a:lnTo>
                  <a:pt x="0" y="5347476"/>
                </a:lnTo>
                <a:lnTo>
                  <a:pt x="0" y="0"/>
                </a:lnTo>
                <a:close/>
              </a:path>
            </a:pathLst>
          </a:custGeom>
          <a:blipFill>
            <a:blip r:embed="rId7"/>
            <a:stretch>
              <a:fillRect l="0" t="0" r="0" b="0"/>
            </a:stretch>
          </a:blipFill>
        </p:spPr>
      </p:sp>
      <p:sp>
        <p:nvSpPr>
          <p:cNvPr name="TextBox 14" id="14"/>
          <p:cNvSpPr txBox="true"/>
          <p:nvPr/>
        </p:nvSpPr>
        <p:spPr>
          <a:xfrm rot="0">
            <a:off x="2816263" y="1140981"/>
            <a:ext cx="4055480" cy="590550"/>
          </a:xfrm>
          <a:prstGeom prst="rect">
            <a:avLst/>
          </a:prstGeom>
        </p:spPr>
        <p:txBody>
          <a:bodyPr anchor="t" rtlCol="false" tIns="0" lIns="0" bIns="0" rIns="0">
            <a:spAutoFit/>
          </a:bodyPr>
          <a:lstStyle/>
          <a:p>
            <a:pPr algn="ctr" marL="0" indent="0" lvl="0">
              <a:lnSpc>
                <a:spcPts val="4200"/>
              </a:lnSpc>
            </a:pPr>
            <a:r>
              <a:rPr lang="en-US" b="true" sz="5000">
                <a:solidFill>
                  <a:srgbClr val="FFFFFF"/>
                </a:solidFill>
                <a:latin typeface="Montserrat Bold"/>
                <a:ea typeface="Montserrat Bold"/>
                <a:cs typeface="Montserrat Bold"/>
                <a:sym typeface="Montserrat Bold"/>
              </a:rPr>
              <a:t>Angular v19</a:t>
            </a:r>
          </a:p>
        </p:txBody>
      </p:sp>
      <p:sp>
        <p:nvSpPr>
          <p:cNvPr name="TextBox 15" id="15"/>
          <p:cNvSpPr txBox="true"/>
          <p:nvPr/>
        </p:nvSpPr>
        <p:spPr>
          <a:xfrm rot="0">
            <a:off x="6871743" y="1173213"/>
            <a:ext cx="2348292" cy="411786"/>
          </a:xfrm>
          <a:prstGeom prst="rect">
            <a:avLst/>
          </a:prstGeom>
        </p:spPr>
        <p:txBody>
          <a:bodyPr anchor="t" rtlCol="false" tIns="0" lIns="0" bIns="0" rIns="0">
            <a:spAutoFit/>
          </a:bodyPr>
          <a:lstStyle/>
          <a:p>
            <a:pPr algn="ctr" marL="0" indent="0" lvl="0">
              <a:lnSpc>
                <a:spcPts val="3087"/>
              </a:lnSpc>
            </a:pPr>
            <a:r>
              <a:rPr lang="en-US" sz="3087">
                <a:solidFill>
                  <a:srgbClr val="FFFFFF"/>
                </a:solidFill>
                <a:latin typeface="Montserrat"/>
                <a:ea typeface="Montserrat"/>
                <a:cs typeface="Montserrat"/>
                <a:sym typeface="Montserrat"/>
              </a:rPr>
              <a:t>Novedades</a:t>
            </a:r>
          </a:p>
        </p:txBody>
      </p:sp>
      <p:sp>
        <p:nvSpPr>
          <p:cNvPr name="TextBox 16" id="16"/>
          <p:cNvSpPr txBox="true"/>
          <p:nvPr/>
        </p:nvSpPr>
        <p:spPr>
          <a:xfrm rot="0">
            <a:off x="10013292" y="1059414"/>
            <a:ext cx="5805425" cy="587977"/>
          </a:xfrm>
          <a:prstGeom prst="rect">
            <a:avLst/>
          </a:prstGeom>
        </p:spPr>
        <p:txBody>
          <a:bodyPr anchor="t" rtlCol="false" tIns="0" lIns="0" bIns="0" rIns="0">
            <a:spAutoFit/>
          </a:bodyPr>
          <a:lstStyle/>
          <a:p>
            <a:pPr algn="ctr">
              <a:lnSpc>
                <a:spcPts val="4847"/>
              </a:lnSpc>
              <a:spcBef>
                <a:spcPct val="0"/>
              </a:spcBef>
            </a:pPr>
            <a:r>
              <a:rPr lang="en-US" b="true" sz="3462">
                <a:solidFill>
                  <a:srgbClr val="FFFFFF"/>
                </a:solidFill>
                <a:latin typeface="Montserrat Bold"/>
                <a:ea typeface="Montserrat Bold"/>
                <a:cs typeface="Montserrat Bold"/>
                <a:sym typeface="Montserrat Bold"/>
              </a:rPr>
              <a:t>Event replay: por defecto</a:t>
            </a:r>
          </a:p>
        </p:txBody>
      </p:sp>
      <p:sp>
        <p:nvSpPr>
          <p:cNvPr name="TextBox 17" id="17"/>
          <p:cNvSpPr txBox="true"/>
          <p:nvPr/>
        </p:nvSpPr>
        <p:spPr>
          <a:xfrm rot="0">
            <a:off x="1931949" y="2253737"/>
            <a:ext cx="4190702" cy="405765"/>
          </a:xfrm>
          <a:prstGeom prst="rect">
            <a:avLst/>
          </a:prstGeom>
        </p:spPr>
        <p:txBody>
          <a:bodyPr anchor="t" rtlCol="false" tIns="0" lIns="0" bIns="0" rIns="0">
            <a:spAutoFit/>
          </a:bodyPr>
          <a:lstStyle/>
          <a:p>
            <a:pPr algn="ctr">
              <a:lnSpc>
                <a:spcPts val="3359"/>
              </a:lnSpc>
            </a:pPr>
            <a:r>
              <a:rPr lang="en-US" sz="2400" b="true">
                <a:solidFill>
                  <a:srgbClr val="FFFFFF"/>
                </a:solidFill>
                <a:latin typeface="Dosis Bold"/>
                <a:ea typeface="Dosis Bold"/>
                <a:cs typeface="Dosis Bold"/>
                <a:sym typeface="Dosis Bold"/>
              </a:rPr>
              <a:t>En la configuración (app.config.ts)</a:t>
            </a:r>
          </a:p>
        </p:txBody>
      </p:sp>
      <p:sp>
        <p:nvSpPr>
          <p:cNvPr name="TextBox 18" id="18"/>
          <p:cNvSpPr txBox="true"/>
          <p:nvPr/>
        </p:nvSpPr>
        <p:spPr>
          <a:xfrm rot="0">
            <a:off x="1931949" y="7001381"/>
            <a:ext cx="8927407" cy="354902"/>
          </a:xfrm>
          <a:prstGeom prst="rect">
            <a:avLst/>
          </a:prstGeom>
        </p:spPr>
        <p:txBody>
          <a:bodyPr anchor="t" rtlCol="false" tIns="0" lIns="0" bIns="0" rIns="0">
            <a:spAutoFit/>
          </a:bodyPr>
          <a:lstStyle/>
          <a:p>
            <a:pPr algn="ctr">
              <a:lnSpc>
                <a:spcPts val="2972"/>
              </a:lnSpc>
            </a:pPr>
            <a:r>
              <a:rPr lang="en-US" sz="2122" b="true">
                <a:solidFill>
                  <a:srgbClr val="FFFFFF"/>
                </a:solidFill>
                <a:latin typeface="Dosis Semi-Bold"/>
                <a:ea typeface="Dosis Semi-Bold"/>
                <a:cs typeface="Dosis Semi-Bold"/>
                <a:sym typeface="Dosis Semi-Bold"/>
              </a:rPr>
              <a:t>Aclaración: lo que se setea en appConfig luego va dentro del bootstrapApplication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DAGH0d5Iwjs</dc:identifier>
  <dcterms:modified xsi:type="dcterms:W3CDTF">2011-08-01T06:04:30Z</dcterms:modified>
  <cp:revision>1</cp:revision>
  <dc:title>diapositiva angular 19</dc:title>
</cp:coreProperties>
</file>